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47"/>
  </p:notesMasterIdLst>
  <p:handoutMasterIdLst>
    <p:handoutMasterId r:id="rId48"/>
  </p:handoutMasterIdLst>
  <p:sldIdLst>
    <p:sldId id="270" r:id="rId5"/>
    <p:sldId id="590" r:id="rId6"/>
    <p:sldId id="319" r:id="rId7"/>
    <p:sldId id="560" r:id="rId8"/>
    <p:sldId id="589" r:id="rId9"/>
    <p:sldId id="569" r:id="rId10"/>
    <p:sldId id="576" r:id="rId11"/>
    <p:sldId id="550" r:id="rId12"/>
    <p:sldId id="561" r:id="rId13"/>
    <p:sldId id="563" r:id="rId14"/>
    <p:sldId id="564" r:id="rId15"/>
    <p:sldId id="565" r:id="rId16"/>
    <p:sldId id="587" r:id="rId17"/>
    <p:sldId id="586" r:id="rId18"/>
    <p:sldId id="566" r:id="rId19"/>
    <p:sldId id="567" r:id="rId20"/>
    <p:sldId id="568" r:id="rId21"/>
    <p:sldId id="282" r:id="rId22"/>
    <p:sldId id="591" r:id="rId23"/>
    <p:sldId id="283" r:id="rId24"/>
    <p:sldId id="595" r:id="rId25"/>
    <p:sldId id="597" r:id="rId26"/>
    <p:sldId id="592" r:id="rId27"/>
    <p:sldId id="593" r:id="rId28"/>
    <p:sldId id="594" r:id="rId29"/>
    <p:sldId id="257" r:id="rId30"/>
    <p:sldId id="570" r:id="rId31"/>
    <p:sldId id="571" r:id="rId32"/>
    <p:sldId id="572" r:id="rId33"/>
    <p:sldId id="573" r:id="rId34"/>
    <p:sldId id="574" r:id="rId35"/>
    <p:sldId id="575" r:id="rId36"/>
    <p:sldId id="585" r:id="rId37"/>
    <p:sldId id="578" r:id="rId38"/>
    <p:sldId id="579" r:id="rId39"/>
    <p:sldId id="580" r:id="rId40"/>
    <p:sldId id="581" r:id="rId41"/>
    <p:sldId id="582" r:id="rId42"/>
    <p:sldId id="588" r:id="rId43"/>
    <p:sldId id="583" r:id="rId44"/>
    <p:sldId id="272" r:id="rId45"/>
    <p:sldId id="27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30"/>
    <a:srgbClr val="0E253A"/>
    <a:srgbClr val="0F2C52"/>
    <a:srgbClr val="777373"/>
    <a:srgbClr val="FFFFFF"/>
    <a:srgbClr val="F9BF3C"/>
    <a:srgbClr val="F2B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56" autoAdjust="0"/>
    <p:restoredTop sz="94010" autoAdjust="0"/>
  </p:normalViewPr>
  <p:slideViewPr>
    <p:cSldViewPr snapToGrid="0">
      <p:cViewPr varScale="1">
        <p:scale>
          <a:sx n="127" d="100"/>
          <a:sy n="127" d="100"/>
        </p:scale>
        <p:origin x="168" y="976"/>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D4995C-ADC8-ED74-70B1-0F2ACBEAC7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A08444-6E1B-294B-0C47-4F0EEE3D87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5C9001-183F-4B4F-B96C-10EC1B3F63D5}" type="datetimeFigureOut">
              <a:rPr lang="en-US" smtClean="0"/>
              <a:t>11/25/25</a:t>
            </a:fld>
            <a:endParaRPr lang="en-US"/>
          </a:p>
        </p:txBody>
      </p:sp>
      <p:sp>
        <p:nvSpPr>
          <p:cNvPr id="4" name="Footer Placeholder 3">
            <a:extLst>
              <a:ext uri="{FF2B5EF4-FFF2-40B4-BE49-F238E27FC236}">
                <a16:creationId xmlns:a16="http://schemas.microsoft.com/office/drawing/2014/main" id="{784AF783-51A5-5230-D241-64E9D8ABD3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55886C-95E4-C375-52BD-8D6EE01D38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74CE2F-A4C8-43A8-ADE7-C12010983A14}" type="slidenum">
              <a:rPr lang="en-US" smtClean="0"/>
              <a:t>‹#›</a:t>
            </a:fld>
            <a:endParaRPr lang="en-US"/>
          </a:p>
        </p:txBody>
      </p:sp>
    </p:spTree>
    <p:extLst>
      <p:ext uri="{BB962C8B-B14F-4D97-AF65-F5344CB8AC3E}">
        <p14:creationId xmlns:p14="http://schemas.microsoft.com/office/powerpoint/2010/main" val="3462656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AD47C-246A-47A4-9CC8-0F84CCE22186}" type="datetimeFigureOut">
              <a:rPr lang="en-US" smtClean="0"/>
              <a:t>11/25/25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B4387-8A74-4FD2-B406-5488F49CADFA}" type="slidenum">
              <a:rPr lang="en-US" smtClean="0"/>
              <a:t>‹#›</a:t>
            </a:fld>
            <a:endParaRPr lang="en-US"/>
          </a:p>
        </p:txBody>
      </p:sp>
    </p:spTree>
    <p:extLst>
      <p:ext uri="{BB962C8B-B14F-4D97-AF65-F5344CB8AC3E}">
        <p14:creationId xmlns:p14="http://schemas.microsoft.com/office/powerpoint/2010/main" val="727065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CB39F-E249-459B-9F49-F4C960F7C038}" type="slidenum">
              <a:rPr lang="en-US" smtClean="0"/>
              <a:t>2</a:t>
            </a:fld>
            <a:endParaRPr lang="en-US" dirty="0"/>
          </a:p>
        </p:txBody>
      </p:sp>
    </p:spTree>
    <p:extLst>
      <p:ext uri="{BB962C8B-B14F-4D97-AF65-F5344CB8AC3E}">
        <p14:creationId xmlns:p14="http://schemas.microsoft.com/office/powerpoint/2010/main" val="2149583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11</a:t>
            </a:fld>
            <a:endParaRPr lang="en-US" dirty="0"/>
          </a:p>
        </p:txBody>
      </p:sp>
    </p:spTree>
    <p:extLst>
      <p:ext uri="{BB962C8B-B14F-4D97-AF65-F5344CB8AC3E}">
        <p14:creationId xmlns:p14="http://schemas.microsoft.com/office/powerpoint/2010/main" val="1892954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12</a:t>
            </a:fld>
            <a:endParaRPr lang="en-US" dirty="0"/>
          </a:p>
        </p:txBody>
      </p:sp>
    </p:spTree>
    <p:extLst>
      <p:ext uri="{BB962C8B-B14F-4D97-AF65-F5344CB8AC3E}">
        <p14:creationId xmlns:p14="http://schemas.microsoft.com/office/powerpoint/2010/main" val="3017134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13</a:t>
            </a:fld>
            <a:endParaRPr lang="en-US" dirty="0"/>
          </a:p>
        </p:txBody>
      </p:sp>
    </p:spTree>
    <p:extLst>
      <p:ext uri="{BB962C8B-B14F-4D97-AF65-F5344CB8AC3E}">
        <p14:creationId xmlns:p14="http://schemas.microsoft.com/office/powerpoint/2010/main" val="3068225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dirty="0"/>
          </a:p>
          <a:p>
            <a:pPr algn="l"/>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effectLst/>
              <a:highlight>
                <a:srgbClr val="FFFF00"/>
              </a:highlight>
              <a:latin typeface=" Arial"/>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14</a:t>
            </a:fld>
            <a:endParaRPr lang="en-US" dirty="0"/>
          </a:p>
        </p:txBody>
      </p:sp>
    </p:spTree>
    <p:extLst>
      <p:ext uri="{BB962C8B-B14F-4D97-AF65-F5344CB8AC3E}">
        <p14:creationId xmlns:p14="http://schemas.microsoft.com/office/powerpoint/2010/main" val="3164042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endParaRPr lang="en-US"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15</a:t>
            </a:fld>
            <a:endParaRPr lang="en-US" dirty="0"/>
          </a:p>
        </p:txBody>
      </p:sp>
    </p:spTree>
    <p:extLst>
      <p:ext uri="{BB962C8B-B14F-4D97-AF65-F5344CB8AC3E}">
        <p14:creationId xmlns:p14="http://schemas.microsoft.com/office/powerpoint/2010/main" val="3045312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16</a:t>
            </a:fld>
            <a:endParaRPr lang="en-US" dirty="0"/>
          </a:p>
        </p:txBody>
      </p:sp>
    </p:spTree>
    <p:extLst>
      <p:ext uri="{BB962C8B-B14F-4D97-AF65-F5344CB8AC3E}">
        <p14:creationId xmlns:p14="http://schemas.microsoft.com/office/powerpoint/2010/main" val="3715061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endParaRPr lang="en-US"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17</a:t>
            </a:fld>
            <a:endParaRPr lang="en-US" dirty="0"/>
          </a:p>
        </p:txBody>
      </p:sp>
    </p:spTree>
    <p:extLst>
      <p:ext uri="{BB962C8B-B14F-4D97-AF65-F5344CB8AC3E}">
        <p14:creationId xmlns:p14="http://schemas.microsoft.com/office/powerpoint/2010/main" val="481936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endParaRPr lang="en-US"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19</a:t>
            </a:fld>
            <a:endParaRPr lang="en-US" dirty="0"/>
          </a:p>
        </p:txBody>
      </p:sp>
    </p:spTree>
    <p:extLst>
      <p:ext uri="{BB962C8B-B14F-4D97-AF65-F5344CB8AC3E}">
        <p14:creationId xmlns:p14="http://schemas.microsoft.com/office/powerpoint/2010/main" val="274016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endParaRPr lang="en-US"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21</a:t>
            </a:fld>
            <a:endParaRPr lang="en-US" dirty="0"/>
          </a:p>
        </p:txBody>
      </p:sp>
    </p:spTree>
    <p:extLst>
      <p:ext uri="{BB962C8B-B14F-4D97-AF65-F5344CB8AC3E}">
        <p14:creationId xmlns:p14="http://schemas.microsoft.com/office/powerpoint/2010/main" val="4067296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endParaRPr lang="en-US"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22</a:t>
            </a:fld>
            <a:endParaRPr lang="en-US" dirty="0"/>
          </a:p>
        </p:txBody>
      </p:sp>
    </p:spTree>
    <p:extLst>
      <p:ext uri="{BB962C8B-B14F-4D97-AF65-F5344CB8AC3E}">
        <p14:creationId xmlns:p14="http://schemas.microsoft.com/office/powerpoint/2010/main" val="255556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CB39F-E249-459B-9F49-F4C960F7C038}" type="slidenum">
              <a:rPr lang="en-US" smtClean="0"/>
              <a:t>3</a:t>
            </a:fld>
            <a:endParaRPr lang="en-US" dirty="0"/>
          </a:p>
        </p:txBody>
      </p:sp>
    </p:spTree>
    <p:extLst>
      <p:ext uri="{BB962C8B-B14F-4D97-AF65-F5344CB8AC3E}">
        <p14:creationId xmlns:p14="http://schemas.microsoft.com/office/powerpoint/2010/main" val="1543051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endParaRPr lang="en-US"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23</a:t>
            </a:fld>
            <a:endParaRPr lang="en-US" dirty="0"/>
          </a:p>
        </p:txBody>
      </p:sp>
    </p:spTree>
    <p:extLst>
      <p:ext uri="{BB962C8B-B14F-4D97-AF65-F5344CB8AC3E}">
        <p14:creationId xmlns:p14="http://schemas.microsoft.com/office/powerpoint/2010/main" val="334770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endParaRPr lang="en-US"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24</a:t>
            </a:fld>
            <a:endParaRPr lang="en-US" dirty="0"/>
          </a:p>
        </p:txBody>
      </p:sp>
    </p:spTree>
    <p:extLst>
      <p:ext uri="{BB962C8B-B14F-4D97-AF65-F5344CB8AC3E}">
        <p14:creationId xmlns:p14="http://schemas.microsoft.com/office/powerpoint/2010/main" val="4130863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endParaRPr lang="en-US"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25</a:t>
            </a:fld>
            <a:endParaRPr lang="en-US" dirty="0"/>
          </a:p>
        </p:txBody>
      </p:sp>
    </p:spTree>
    <p:extLst>
      <p:ext uri="{BB962C8B-B14F-4D97-AF65-F5344CB8AC3E}">
        <p14:creationId xmlns:p14="http://schemas.microsoft.com/office/powerpoint/2010/main" val="483112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27</a:t>
            </a:fld>
            <a:endParaRPr lang="en-US" dirty="0"/>
          </a:p>
        </p:txBody>
      </p:sp>
    </p:spTree>
    <p:extLst>
      <p:ext uri="{BB962C8B-B14F-4D97-AF65-F5344CB8AC3E}">
        <p14:creationId xmlns:p14="http://schemas.microsoft.com/office/powerpoint/2010/main" val="85666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28</a:t>
            </a:fld>
            <a:endParaRPr lang="en-US" dirty="0"/>
          </a:p>
        </p:txBody>
      </p:sp>
    </p:spTree>
    <p:extLst>
      <p:ext uri="{BB962C8B-B14F-4D97-AF65-F5344CB8AC3E}">
        <p14:creationId xmlns:p14="http://schemas.microsoft.com/office/powerpoint/2010/main" val="728806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29</a:t>
            </a:fld>
            <a:endParaRPr lang="en-US" dirty="0"/>
          </a:p>
        </p:txBody>
      </p:sp>
    </p:spTree>
    <p:extLst>
      <p:ext uri="{BB962C8B-B14F-4D97-AF65-F5344CB8AC3E}">
        <p14:creationId xmlns:p14="http://schemas.microsoft.com/office/powerpoint/2010/main" val="3852898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30</a:t>
            </a:fld>
            <a:endParaRPr lang="en-US" dirty="0"/>
          </a:p>
        </p:txBody>
      </p:sp>
    </p:spTree>
    <p:extLst>
      <p:ext uri="{BB962C8B-B14F-4D97-AF65-F5344CB8AC3E}">
        <p14:creationId xmlns:p14="http://schemas.microsoft.com/office/powerpoint/2010/main" val="3569265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31</a:t>
            </a:fld>
            <a:endParaRPr lang="en-US" dirty="0"/>
          </a:p>
        </p:txBody>
      </p:sp>
    </p:spTree>
    <p:extLst>
      <p:ext uri="{BB962C8B-B14F-4D97-AF65-F5344CB8AC3E}">
        <p14:creationId xmlns:p14="http://schemas.microsoft.com/office/powerpoint/2010/main" val="2264645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32</a:t>
            </a:fld>
            <a:endParaRPr lang="en-US" dirty="0"/>
          </a:p>
        </p:txBody>
      </p:sp>
    </p:spTree>
    <p:extLst>
      <p:ext uri="{BB962C8B-B14F-4D97-AF65-F5344CB8AC3E}">
        <p14:creationId xmlns:p14="http://schemas.microsoft.com/office/powerpoint/2010/main" val="2993664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33</a:t>
            </a:fld>
            <a:endParaRPr lang="en-US" dirty="0"/>
          </a:p>
        </p:txBody>
      </p:sp>
    </p:spTree>
    <p:extLst>
      <p:ext uri="{BB962C8B-B14F-4D97-AF65-F5344CB8AC3E}">
        <p14:creationId xmlns:p14="http://schemas.microsoft.com/office/powerpoint/2010/main" val="2658377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CB39F-E249-459B-9F49-F4C960F7C038}" type="slidenum">
              <a:rPr lang="en-US" smtClean="0"/>
              <a:t>4</a:t>
            </a:fld>
            <a:endParaRPr lang="en-US" dirty="0"/>
          </a:p>
        </p:txBody>
      </p:sp>
    </p:spTree>
    <p:extLst>
      <p:ext uri="{BB962C8B-B14F-4D97-AF65-F5344CB8AC3E}">
        <p14:creationId xmlns:p14="http://schemas.microsoft.com/office/powerpoint/2010/main" val="1256307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34</a:t>
            </a:fld>
            <a:endParaRPr lang="en-US" dirty="0"/>
          </a:p>
        </p:txBody>
      </p:sp>
    </p:spTree>
    <p:extLst>
      <p:ext uri="{BB962C8B-B14F-4D97-AF65-F5344CB8AC3E}">
        <p14:creationId xmlns:p14="http://schemas.microsoft.com/office/powerpoint/2010/main" val="398845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35</a:t>
            </a:fld>
            <a:endParaRPr lang="en-US" dirty="0"/>
          </a:p>
        </p:txBody>
      </p:sp>
    </p:spTree>
    <p:extLst>
      <p:ext uri="{BB962C8B-B14F-4D97-AF65-F5344CB8AC3E}">
        <p14:creationId xmlns:p14="http://schemas.microsoft.com/office/powerpoint/2010/main" val="2094648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36</a:t>
            </a:fld>
            <a:endParaRPr lang="en-US" dirty="0"/>
          </a:p>
        </p:txBody>
      </p:sp>
    </p:spTree>
    <p:extLst>
      <p:ext uri="{BB962C8B-B14F-4D97-AF65-F5344CB8AC3E}">
        <p14:creationId xmlns:p14="http://schemas.microsoft.com/office/powerpoint/2010/main" val="2144732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37</a:t>
            </a:fld>
            <a:endParaRPr lang="en-US" dirty="0"/>
          </a:p>
        </p:txBody>
      </p:sp>
    </p:spTree>
    <p:extLst>
      <p:ext uri="{BB962C8B-B14F-4D97-AF65-F5344CB8AC3E}">
        <p14:creationId xmlns:p14="http://schemas.microsoft.com/office/powerpoint/2010/main" val="1175623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38</a:t>
            </a:fld>
            <a:endParaRPr lang="en-US" dirty="0"/>
          </a:p>
        </p:txBody>
      </p:sp>
    </p:spTree>
    <p:extLst>
      <p:ext uri="{BB962C8B-B14F-4D97-AF65-F5344CB8AC3E}">
        <p14:creationId xmlns:p14="http://schemas.microsoft.com/office/powerpoint/2010/main" val="1597301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buFont typeface="Arial" panose="020B0604020202020204" pitchFamily="34" charset="0"/>
            </a:pPr>
            <a:endParaRPr lang="en-US"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39</a:t>
            </a:fld>
            <a:endParaRPr lang="en-US" dirty="0"/>
          </a:p>
        </p:txBody>
      </p:sp>
    </p:spTree>
    <p:extLst>
      <p:ext uri="{BB962C8B-B14F-4D97-AF65-F5344CB8AC3E}">
        <p14:creationId xmlns:p14="http://schemas.microsoft.com/office/powerpoint/2010/main" val="1645947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228600" indent="-228600">
              <a:buAutoNum type="arabicPeriod" startAt="2"/>
            </a:pP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40</a:t>
            </a:fld>
            <a:endParaRPr lang="en-US" dirty="0"/>
          </a:p>
        </p:txBody>
      </p:sp>
    </p:spTree>
    <p:extLst>
      <p:ext uri="{BB962C8B-B14F-4D97-AF65-F5344CB8AC3E}">
        <p14:creationId xmlns:p14="http://schemas.microsoft.com/office/powerpoint/2010/main" val="64765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228600" indent="-228600">
              <a:buAutoNum type="arabicPeriod" startAt="2"/>
            </a:pP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5</a:t>
            </a:fld>
            <a:endParaRPr lang="en-US" dirty="0"/>
          </a:p>
        </p:txBody>
      </p:sp>
    </p:spTree>
    <p:extLst>
      <p:ext uri="{BB962C8B-B14F-4D97-AF65-F5344CB8AC3E}">
        <p14:creationId xmlns:p14="http://schemas.microsoft.com/office/powerpoint/2010/main" val="249341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6</a:t>
            </a:fld>
            <a:endParaRPr lang="en-US" dirty="0"/>
          </a:p>
        </p:txBody>
      </p:sp>
    </p:spTree>
    <p:extLst>
      <p:ext uri="{BB962C8B-B14F-4D97-AF65-F5344CB8AC3E}">
        <p14:creationId xmlns:p14="http://schemas.microsoft.com/office/powerpoint/2010/main" val="622426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a:buFont typeface="Arial" panose="020B0604020202020204" pitchFamily="34" charset="0"/>
            </a:pPr>
            <a:endParaRPr lang="en-US"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7</a:t>
            </a:fld>
            <a:endParaRPr lang="en-US" dirty="0"/>
          </a:p>
        </p:txBody>
      </p:sp>
    </p:spTree>
    <p:extLst>
      <p:ext uri="{BB962C8B-B14F-4D97-AF65-F5344CB8AC3E}">
        <p14:creationId xmlns:p14="http://schemas.microsoft.com/office/powerpoint/2010/main" val="554618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panose="020F0502020204030204"/>
            </a:endParaRPr>
          </a:p>
          <a:p>
            <a:endParaRPr lang="en-US" dirty="0">
              <a:cs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8</a:t>
            </a:fld>
            <a:endParaRPr lang="en-US" dirty="0"/>
          </a:p>
        </p:txBody>
      </p:sp>
    </p:spTree>
    <p:extLst>
      <p:ext uri="{BB962C8B-B14F-4D97-AF65-F5344CB8AC3E}">
        <p14:creationId xmlns:p14="http://schemas.microsoft.com/office/powerpoint/2010/main" val="717242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9</a:t>
            </a:fld>
            <a:endParaRPr lang="en-US" dirty="0"/>
          </a:p>
        </p:txBody>
      </p:sp>
    </p:spTree>
    <p:extLst>
      <p:ext uri="{BB962C8B-B14F-4D97-AF65-F5344CB8AC3E}">
        <p14:creationId xmlns:p14="http://schemas.microsoft.com/office/powerpoint/2010/main" val="28287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10</a:t>
            </a:fld>
            <a:endParaRPr lang="en-US" dirty="0"/>
          </a:p>
        </p:txBody>
      </p:sp>
    </p:spTree>
    <p:extLst>
      <p:ext uri="{BB962C8B-B14F-4D97-AF65-F5344CB8AC3E}">
        <p14:creationId xmlns:p14="http://schemas.microsoft.com/office/powerpoint/2010/main" val="1237866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4671" y="1861552"/>
            <a:ext cx="9144000" cy="2387600"/>
          </a:xfrm>
          <a:prstGeom prst="rect">
            <a:avLst/>
          </a:prstGeom>
        </p:spPr>
        <p:txBody>
          <a:bodyPr anchor="b"/>
          <a:lstStyle>
            <a:lvl1pPr algn="ctr">
              <a:defRPr sz="6000">
                <a:solidFill>
                  <a:schemeClr val="tx1"/>
                </a:solidFill>
                <a:latin typeface="Franklin Gothic Demi" panose="020B0703020102020204" pitchFamily="34" charset="0"/>
              </a:defRPr>
            </a:lvl1pPr>
          </a:lstStyle>
          <a:p>
            <a:r>
              <a:rPr lang="en-US" dirty="0"/>
              <a:t>Click to edit Master title style</a:t>
            </a:r>
          </a:p>
        </p:txBody>
      </p:sp>
      <p:sp>
        <p:nvSpPr>
          <p:cNvPr id="3" name="Subtitle 2"/>
          <p:cNvSpPr>
            <a:spLocks noGrp="1"/>
          </p:cNvSpPr>
          <p:nvPr>
            <p:ph type="subTitle" idx="1"/>
          </p:nvPr>
        </p:nvSpPr>
        <p:spPr>
          <a:xfrm>
            <a:off x="2494671" y="4249152"/>
            <a:ext cx="9144000" cy="1655762"/>
          </a:xfrm>
          <a:prstGeom prst="rect">
            <a:avLst/>
          </a:prstGeom>
        </p:spPr>
        <p:txBody>
          <a:bodyPr/>
          <a:lstStyle>
            <a:lvl1pPr marL="0" indent="0" algn="ctr">
              <a:buNone/>
              <a:defRPr sz="2400">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6979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E6AA9DEE-9321-CD09-D254-C278ED88032D}"/>
              </a:ext>
            </a:extLst>
          </p:cNvPr>
          <p:cNvSpPr>
            <a:spLocks noGrp="1"/>
          </p:cNvSpPr>
          <p:nvPr>
            <p:ph idx="1"/>
          </p:nvPr>
        </p:nvSpPr>
        <p:spPr>
          <a:xfrm>
            <a:off x="105692" y="1059008"/>
            <a:ext cx="11998291" cy="4813906"/>
          </a:xfrm>
          <a:prstGeom prst="rect">
            <a:avLst/>
          </a:prstGeom>
          <a:ln w="3175">
            <a:solidFill>
              <a:schemeClr val="tx1"/>
            </a:solid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1">
            <a:extLst>
              <a:ext uri="{FF2B5EF4-FFF2-40B4-BE49-F238E27FC236}">
                <a16:creationId xmlns:a16="http://schemas.microsoft.com/office/drawing/2014/main" id="{A549D6F3-045F-AC6B-5CE4-E75014D68D0C}"/>
              </a:ext>
            </a:extLst>
          </p:cNvPr>
          <p:cNvSpPr>
            <a:spLocks noGrp="1"/>
          </p:cNvSpPr>
          <p:nvPr>
            <p:ph type="title"/>
          </p:nvPr>
        </p:nvSpPr>
        <p:spPr>
          <a:xfrm>
            <a:off x="2799243" y="11435"/>
            <a:ext cx="9301599" cy="647531"/>
          </a:xfrm>
          <a:prstGeom prst="rect">
            <a:avLst/>
          </a:prstGeom>
          <a:ln w="3175">
            <a:noFill/>
          </a:ln>
        </p:spPr>
        <p:txBody>
          <a:bodyPr vert="horz" lIns="91440" tIns="45720" rIns="91440" bIns="45720" rtlCol="0" anchor="ctr" anchorCtr="0">
            <a:normAutofit/>
          </a:bodyPr>
          <a:lstStyle/>
          <a:p>
            <a:r>
              <a:rPr lang="en-US" dirty="0"/>
              <a:t>Click to edit Master title style</a:t>
            </a:r>
          </a:p>
        </p:txBody>
      </p:sp>
    </p:spTree>
    <p:extLst>
      <p:ext uri="{BB962C8B-B14F-4D97-AF65-F5344CB8AC3E}">
        <p14:creationId xmlns:p14="http://schemas.microsoft.com/office/powerpoint/2010/main" val="27277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7023" y="321936"/>
            <a:ext cx="8951682" cy="1281782"/>
          </a:xfrm>
          <a:prstGeom prst="rect">
            <a:avLst/>
          </a:prstGeom>
        </p:spPr>
        <p:txBody>
          <a:bodyPr anchor="ctr"/>
          <a:lstStyle>
            <a:lvl1pPr>
              <a:defRPr>
                <a:solidFill>
                  <a:srgbClr val="FFD530"/>
                </a:solidFill>
                <a:latin typeface="Franklin Gothic Demi" panose="020B0703020102020204" pitchFamily="34" charset="0"/>
              </a:defRPr>
            </a:lvl1pPr>
          </a:lstStyle>
          <a:p>
            <a:r>
              <a:rPr lang="en-US" dirty="0"/>
              <a:t>Click to edit Master title style</a:t>
            </a:r>
          </a:p>
        </p:txBody>
      </p:sp>
      <p:sp>
        <p:nvSpPr>
          <p:cNvPr id="3" name="Content Placeholder 2"/>
          <p:cNvSpPr>
            <a:spLocks noGrp="1"/>
          </p:cNvSpPr>
          <p:nvPr>
            <p:ph idx="1"/>
          </p:nvPr>
        </p:nvSpPr>
        <p:spPr>
          <a:xfrm>
            <a:off x="2133444" y="1924699"/>
            <a:ext cx="9978839" cy="4715251"/>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15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47023" y="321935"/>
            <a:ext cx="8951682" cy="1325563"/>
          </a:xfrm>
          <a:prstGeom prst="rect">
            <a:avLst/>
          </a:prstGeom>
        </p:spPr>
        <p:txBody>
          <a:bodyPr anchor="ctr"/>
          <a:lstStyle>
            <a:lvl1pPr>
              <a:defRPr>
                <a:solidFill>
                  <a:srgbClr val="FFD530"/>
                </a:solidFill>
                <a:latin typeface="Franklin Gothic Demi" panose="020B07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2166425" y="2039815"/>
            <a:ext cx="4797084" cy="4501662"/>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174522" y="2039815"/>
            <a:ext cx="4868594" cy="4501662"/>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65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0491" y="1864042"/>
            <a:ext cx="4740813" cy="864833"/>
          </a:xfrm>
          <a:prstGeom prst="rect">
            <a:avLst/>
          </a:prstGeom>
        </p:spPr>
        <p:txBody>
          <a:bodyPr anchor="b"/>
          <a:lstStyle>
            <a:lvl1pPr marL="0" indent="0">
              <a:buNone/>
              <a:defRPr sz="2400" b="1">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2180491" y="2687955"/>
            <a:ext cx="4740813" cy="3867590"/>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202658" y="1864042"/>
            <a:ext cx="4856113" cy="864833"/>
          </a:xfrm>
          <a:prstGeom prst="rect">
            <a:avLst/>
          </a:prstGeom>
        </p:spPr>
        <p:txBody>
          <a:bodyPr anchor="b"/>
          <a:lstStyle>
            <a:lvl1pPr marL="0" indent="0">
              <a:buNone/>
              <a:defRPr sz="2400" b="1">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7202658" y="2687955"/>
            <a:ext cx="4856113" cy="3867590"/>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647023" y="321935"/>
            <a:ext cx="8951682" cy="1325563"/>
          </a:xfrm>
          <a:prstGeom prst="rect">
            <a:avLst/>
          </a:prstGeom>
        </p:spPr>
        <p:txBody>
          <a:bodyPr anchor="ctr"/>
          <a:lstStyle>
            <a:lvl1pPr>
              <a:defRPr>
                <a:solidFill>
                  <a:srgbClr val="FFD530"/>
                </a:solidFill>
                <a:latin typeface="Franklin Gothic Demi" panose="020B0703020102020204" pitchFamily="34" charset="0"/>
              </a:defRPr>
            </a:lvl1pPr>
          </a:lstStyle>
          <a:p>
            <a:r>
              <a:rPr lang="en-US" dirty="0"/>
              <a:t>Click to edit Master title style</a:t>
            </a:r>
          </a:p>
        </p:txBody>
      </p:sp>
    </p:spTree>
    <p:extLst>
      <p:ext uri="{BB962C8B-B14F-4D97-AF65-F5344CB8AC3E}">
        <p14:creationId xmlns:p14="http://schemas.microsoft.com/office/powerpoint/2010/main" val="213032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647023" y="321935"/>
            <a:ext cx="8951682" cy="1325563"/>
          </a:xfrm>
          <a:prstGeom prst="rect">
            <a:avLst/>
          </a:prstGeom>
        </p:spPr>
        <p:txBody>
          <a:bodyPr anchor="ctr"/>
          <a:lstStyle>
            <a:lvl1pPr>
              <a:defRPr>
                <a:solidFill>
                  <a:srgbClr val="FFD530"/>
                </a:solidFill>
                <a:latin typeface="Franklin Gothic Demi" panose="020B0703020102020204" pitchFamily="34" charset="0"/>
              </a:defRPr>
            </a:lvl1pPr>
          </a:lstStyle>
          <a:p>
            <a:r>
              <a:rPr lang="en-US" dirty="0"/>
              <a:t>Click to edit Master title style</a:t>
            </a:r>
          </a:p>
        </p:txBody>
      </p:sp>
      <p:sp>
        <p:nvSpPr>
          <p:cNvPr id="7" name="Content Placeholder 2"/>
          <p:cNvSpPr>
            <a:spLocks noGrp="1"/>
          </p:cNvSpPr>
          <p:nvPr>
            <p:ph idx="1"/>
          </p:nvPr>
        </p:nvSpPr>
        <p:spPr>
          <a:xfrm>
            <a:off x="6316393" y="1859623"/>
            <a:ext cx="5714243" cy="4738126"/>
          </a:xfrm>
          <a:prstGeom prst="rect">
            <a:avLst/>
          </a:prstGeom>
        </p:spPr>
        <p:txBody>
          <a:bodyPr/>
          <a:lstStyle>
            <a:lvl1pPr>
              <a:defRPr sz="3200">
                <a:latin typeface="Franklin Gothic Book" panose="020B0503020102020204" pitchFamily="34" charset="0"/>
              </a:defRPr>
            </a:lvl1pPr>
            <a:lvl2pPr>
              <a:defRPr sz="2800">
                <a:latin typeface="Franklin Gothic Book" panose="020B0503020102020204" pitchFamily="34" charset="0"/>
              </a:defRPr>
            </a:lvl2pPr>
            <a:lvl3pPr>
              <a:defRPr sz="24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half" idx="2"/>
          </p:nvPr>
        </p:nvSpPr>
        <p:spPr>
          <a:xfrm>
            <a:off x="2110153" y="1859623"/>
            <a:ext cx="3981158" cy="4738126"/>
          </a:xfrm>
          <a:prstGeom prst="rect">
            <a:avLst/>
          </a:prstGeo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93732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647023" y="321935"/>
            <a:ext cx="8951682" cy="1325563"/>
          </a:xfrm>
          <a:prstGeom prst="rect">
            <a:avLst/>
          </a:prstGeom>
        </p:spPr>
        <p:txBody>
          <a:bodyPr anchor="ctr"/>
          <a:lstStyle>
            <a:lvl1pPr>
              <a:defRPr>
                <a:solidFill>
                  <a:srgbClr val="FFD530"/>
                </a:solidFill>
                <a:latin typeface="Franklin Gothic Demi" panose="020B0703020102020204" pitchFamily="34" charset="0"/>
              </a:defRPr>
            </a:lvl1pPr>
          </a:lstStyle>
          <a:p>
            <a:r>
              <a:rPr lang="en-US" dirty="0"/>
              <a:t>Click to edit Master title style</a:t>
            </a:r>
          </a:p>
        </p:txBody>
      </p:sp>
      <p:sp>
        <p:nvSpPr>
          <p:cNvPr id="8" name="Text Placeholder 3"/>
          <p:cNvSpPr>
            <a:spLocks noGrp="1"/>
          </p:cNvSpPr>
          <p:nvPr>
            <p:ph type="body" sz="half" idx="2"/>
          </p:nvPr>
        </p:nvSpPr>
        <p:spPr>
          <a:xfrm>
            <a:off x="2110153" y="1859623"/>
            <a:ext cx="3981158" cy="4738126"/>
          </a:xfrm>
          <a:prstGeom prst="rect">
            <a:avLst/>
          </a:prstGeom>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Picture Placeholder 2"/>
          <p:cNvSpPr>
            <a:spLocks noGrp="1"/>
          </p:cNvSpPr>
          <p:nvPr>
            <p:ph type="pic" sz="quarter" idx="10"/>
          </p:nvPr>
        </p:nvSpPr>
        <p:spPr>
          <a:xfrm>
            <a:off x="6316393" y="1859623"/>
            <a:ext cx="5713412" cy="4738687"/>
          </a:xfrm>
          <a:prstGeom prst="rect">
            <a:avLst/>
          </a:prstGeom>
        </p:spPr>
        <p:txBody>
          <a:bodyPr/>
          <a:lstStyle/>
          <a:p>
            <a:endParaRPr lang="en-US" dirty="0"/>
          </a:p>
        </p:txBody>
      </p:sp>
    </p:spTree>
    <p:extLst>
      <p:ext uri="{BB962C8B-B14F-4D97-AF65-F5344CB8AC3E}">
        <p14:creationId xmlns:p14="http://schemas.microsoft.com/office/powerpoint/2010/main" val="12361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647023" y="321935"/>
            <a:ext cx="8951682" cy="1325563"/>
          </a:xfrm>
          <a:prstGeom prst="rect">
            <a:avLst/>
          </a:prstGeom>
        </p:spPr>
        <p:txBody>
          <a:bodyPr anchor="ctr"/>
          <a:lstStyle>
            <a:lvl1pPr>
              <a:defRPr>
                <a:solidFill>
                  <a:srgbClr val="FFD530"/>
                </a:solidFill>
                <a:latin typeface="Franklin Gothic Demi" panose="020B0703020102020204" pitchFamily="34" charset="0"/>
              </a:defRPr>
            </a:lvl1pPr>
          </a:lstStyle>
          <a:p>
            <a:r>
              <a:rPr lang="en-US" dirty="0"/>
              <a:t>Click to edit Master title style</a:t>
            </a:r>
          </a:p>
        </p:txBody>
      </p:sp>
      <p:sp>
        <p:nvSpPr>
          <p:cNvPr id="4" name="Half Frame 3"/>
          <p:cNvSpPr/>
          <p:nvPr userDrawn="1"/>
        </p:nvSpPr>
        <p:spPr>
          <a:xfrm rot="10800000">
            <a:off x="2409027" y="3800823"/>
            <a:ext cx="3175847" cy="2527368"/>
          </a:xfrm>
          <a:prstGeom prst="halfFrame">
            <a:avLst/>
          </a:prstGeom>
          <a:solidFill>
            <a:srgbClr val="FFD530"/>
          </a:solidFill>
          <a:ln>
            <a:solidFill>
              <a:srgbClr val="FFD53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 name="Half Frame 4"/>
          <p:cNvSpPr/>
          <p:nvPr userDrawn="1"/>
        </p:nvSpPr>
        <p:spPr>
          <a:xfrm>
            <a:off x="2248427" y="2117372"/>
            <a:ext cx="3175847" cy="2527368"/>
          </a:xfrm>
          <a:prstGeom prst="half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 name="Picture Placeholder 5"/>
          <p:cNvSpPr>
            <a:spLocks noGrp="1"/>
          </p:cNvSpPr>
          <p:nvPr>
            <p:ph type="pic" sz="quarter" idx="10"/>
          </p:nvPr>
        </p:nvSpPr>
        <p:spPr>
          <a:xfrm>
            <a:off x="2409027" y="2266471"/>
            <a:ext cx="3015247" cy="3842283"/>
          </a:xfrm>
          <a:prstGeom prst="rect">
            <a:avLst/>
          </a:prstGeom>
          <a:ln w="28575">
            <a:noFill/>
          </a:ln>
        </p:spPr>
        <p:txBody>
          <a:bodyPr/>
          <a:lstStyle/>
          <a:p>
            <a:endParaRPr lang="en-US" dirty="0"/>
          </a:p>
        </p:txBody>
      </p:sp>
      <p:sp>
        <p:nvSpPr>
          <p:cNvPr id="7" name="Text Placeholder 7"/>
          <p:cNvSpPr>
            <a:spLocks noGrp="1"/>
          </p:cNvSpPr>
          <p:nvPr>
            <p:ph type="body" sz="quarter" idx="11"/>
          </p:nvPr>
        </p:nvSpPr>
        <p:spPr>
          <a:xfrm>
            <a:off x="5745474" y="3255349"/>
            <a:ext cx="4839286" cy="1864526"/>
          </a:xfrm>
          <a:prstGeom prst="rect">
            <a:avLst/>
          </a:prstGeom>
        </p:spPr>
        <p:txBody>
          <a:bodyPr/>
          <a:lstStyle>
            <a:lvl1pPr marL="0" indent="0" algn="l">
              <a:buNone/>
              <a:defRPr>
                <a:latin typeface="Franklin Gothic Book" panose="020B0503020102020204" pitchFamily="34" charset="0"/>
              </a:defRPr>
            </a:lvl1pPr>
            <a:lvl2pPr algn="l">
              <a:defRPr>
                <a:latin typeface="Franklin Gothic Book" panose="020B0503020102020204" pitchFamily="34" charset="0"/>
              </a:defRPr>
            </a:lvl2pPr>
            <a:lvl3pPr algn="l">
              <a:defRPr>
                <a:latin typeface="Franklin Gothic Book" panose="020B0503020102020204" pitchFamily="34" charset="0"/>
              </a:defRPr>
            </a:lvl3pPr>
            <a:lvl4pPr algn="l">
              <a:defRPr>
                <a:latin typeface="Franklin Gothic Book" panose="020B0503020102020204" pitchFamily="34" charset="0"/>
              </a:defRPr>
            </a:lvl4pPr>
            <a:lvl5pPr algn="l">
              <a:defRPr>
                <a:latin typeface="Franklin Gothic Book" panose="020B0503020102020204" pitchFamily="34" charset="0"/>
              </a:defRPr>
            </a:lvl5pPr>
          </a:lstStyle>
          <a:p>
            <a:pPr lvl="0"/>
            <a:endParaRPr lang="en-US" dirty="0"/>
          </a:p>
        </p:txBody>
      </p:sp>
    </p:spTree>
    <p:extLst>
      <p:ext uri="{BB962C8B-B14F-4D97-AF65-F5344CB8AC3E}">
        <p14:creationId xmlns:p14="http://schemas.microsoft.com/office/powerpoint/2010/main" val="485525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19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647023" y="321935"/>
            <a:ext cx="8951682" cy="1325563"/>
          </a:xfrm>
          <a:prstGeom prst="rect">
            <a:avLst/>
          </a:prstGeom>
        </p:spPr>
        <p:txBody>
          <a:bodyPr anchor="ctr"/>
          <a:lstStyle>
            <a:lvl1pPr>
              <a:defRPr>
                <a:solidFill>
                  <a:srgbClr val="FFD530"/>
                </a:solidFill>
                <a:latin typeface="Franklin Gothic Demi" panose="020B0703020102020204" pitchFamily="34" charset="0"/>
              </a:defRPr>
            </a:lvl1pPr>
          </a:lstStyle>
          <a:p>
            <a:r>
              <a:rPr lang="en-US" dirty="0"/>
              <a:t>Click to edit Master title style</a:t>
            </a:r>
          </a:p>
        </p:txBody>
      </p:sp>
    </p:spTree>
    <p:extLst>
      <p:ext uri="{BB962C8B-B14F-4D97-AF65-F5344CB8AC3E}">
        <p14:creationId xmlns:p14="http://schemas.microsoft.com/office/powerpoint/2010/main" val="330262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2" cstate="print">
            <a:extLst>
              <a:ext uri="{BEBA8EAE-BF5A-486C-A8C5-ECC9F3942E4B}">
                <a14:imgProps xmlns:a14="http://schemas.microsoft.com/office/drawing/2010/main">
                  <a14:imgLayer r:embed="rId1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t="33232" b="41742"/>
          <a:stretch/>
        </p:blipFill>
        <p:spPr>
          <a:xfrm>
            <a:off x="2036095" y="41836"/>
            <a:ext cx="10119710" cy="1645309"/>
          </a:xfrm>
          <a:prstGeom prst="rect">
            <a:avLst/>
          </a:prstGeom>
          <a:ln w="38100" cap="sq">
            <a:solidFill>
              <a:srgbClr val="0E253A"/>
            </a:solidFill>
            <a:prstDash val="solid"/>
            <a:miter lim="800000"/>
          </a:ln>
          <a:effectLst>
            <a:outerShdw blurRad="50800" dist="38100" dir="2700000" algn="tl" rotWithShape="0">
              <a:srgbClr val="000000">
                <a:alpha val="43000"/>
              </a:srgbClr>
            </a:outerShdw>
          </a:effectLst>
        </p:spPr>
      </p:pic>
      <p:sp>
        <p:nvSpPr>
          <p:cNvPr id="7" name="Rectangle 6"/>
          <p:cNvSpPr/>
          <p:nvPr userDrawn="1"/>
        </p:nvSpPr>
        <p:spPr>
          <a:xfrm>
            <a:off x="0" y="0"/>
            <a:ext cx="1997612" cy="6858000"/>
          </a:xfrm>
          <a:prstGeom prst="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65497" y="1751617"/>
            <a:ext cx="2128603" cy="3354765"/>
          </a:xfrm>
          <a:prstGeom prst="rect">
            <a:avLst/>
          </a:prstGeom>
          <a:noFill/>
        </p:spPr>
        <p:txBody>
          <a:bodyPr wrap="square" rtlCol="0">
            <a:spAutoFit/>
          </a:bodyPr>
          <a:lstStyle/>
          <a:p>
            <a:pPr algn="ctr">
              <a:lnSpc>
                <a:spcPct val="100000"/>
              </a:lnSpc>
            </a:pPr>
            <a:r>
              <a:rPr lang="en-US" sz="2000" b="0" i="1" kern="1200" dirty="0">
                <a:solidFill>
                  <a:srgbClr val="0E253A"/>
                </a:solidFill>
                <a:effectLst/>
                <a:latin typeface="Arial Black" panose="020B0A04020102020204" pitchFamily="34" charset="0"/>
                <a:ea typeface="+mn-ea"/>
                <a:cs typeface="+mn-cs"/>
              </a:rPr>
              <a:t>“Education,</a:t>
            </a:r>
          </a:p>
          <a:p>
            <a:pPr algn="ctr">
              <a:lnSpc>
                <a:spcPct val="100000"/>
              </a:lnSpc>
            </a:pPr>
            <a:endParaRPr lang="en-US" sz="1200" b="0" i="1" kern="1200" dirty="0">
              <a:solidFill>
                <a:srgbClr val="0E253A"/>
              </a:solidFill>
              <a:effectLst/>
              <a:latin typeface="Arial Black" panose="020B0A04020102020204" pitchFamily="34" charset="0"/>
              <a:ea typeface="+mn-ea"/>
              <a:cs typeface="+mn-cs"/>
            </a:endParaRPr>
          </a:p>
          <a:p>
            <a:pPr algn="ctr">
              <a:lnSpc>
                <a:spcPct val="100000"/>
              </a:lnSpc>
            </a:pPr>
            <a:r>
              <a:rPr lang="en-US" sz="2000" b="0" i="1" kern="1200" dirty="0">
                <a:solidFill>
                  <a:srgbClr val="0E253A"/>
                </a:solidFill>
                <a:effectLst/>
                <a:latin typeface="Arial Black" panose="020B0A04020102020204" pitchFamily="34" charset="0"/>
                <a:ea typeface="+mn-ea"/>
                <a:cs typeface="+mn-cs"/>
              </a:rPr>
              <a:t>The </a:t>
            </a:r>
          </a:p>
          <a:p>
            <a:pPr algn="ctr">
              <a:lnSpc>
                <a:spcPct val="100000"/>
              </a:lnSpc>
            </a:pPr>
            <a:endParaRPr lang="en-US" sz="1200" b="0" i="1" kern="1200" dirty="0">
              <a:solidFill>
                <a:srgbClr val="0E253A"/>
              </a:solidFill>
              <a:effectLst/>
              <a:latin typeface="Arial Black" panose="020B0A04020102020204" pitchFamily="34" charset="0"/>
              <a:ea typeface="+mn-ea"/>
              <a:cs typeface="+mn-cs"/>
            </a:endParaRPr>
          </a:p>
          <a:p>
            <a:pPr algn="ctr">
              <a:lnSpc>
                <a:spcPct val="100000"/>
              </a:lnSpc>
            </a:pPr>
            <a:r>
              <a:rPr lang="en-US" sz="2000" b="0" i="1" kern="1200" dirty="0">
                <a:solidFill>
                  <a:srgbClr val="0E253A"/>
                </a:solidFill>
                <a:effectLst/>
                <a:latin typeface="Arial Black" panose="020B0A04020102020204" pitchFamily="34" charset="0"/>
                <a:ea typeface="+mn-ea"/>
                <a:cs typeface="+mn-cs"/>
              </a:rPr>
              <a:t>KEY </a:t>
            </a:r>
          </a:p>
          <a:p>
            <a:pPr algn="ctr">
              <a:lnSpc>
                <a:spcPct val="100000"/>
              </a:lnSpc>
            </a:pPr>
            <a:endParaRPr lang="en-US" sz="1200" b="0" i="1" kern="1200" dirty="0">
              <a:solidFill>
                <a:srgbClr val="0E253A"/>
              </a:solidFill>
              <a:effectLst/>
              <a:latin typeface="Arial Black" panose="020B0A04020102020204" pitchFamily="34" charset="0"/>
              <a:ea typeface="+mn-ea"/>
              <a:cs typeface="+mn-cs"/>
            </a:endParaRPr>
          </a:p>
          <a:p>
            <a:pPr algn="ctr">
              <a:lnSpc>
                <a:spcPct val="100000"/>
              </a:lnSpc>
            </a:pPr>
            <a:r>
              <a:rPr lang="en-US" sz="2000" b="0" i="1" kern="1200" dirty="0">
                <a:solidFill>
                  <a:srgbClr val="0E253A"/>
                </a:solidFill>
                <a:effectLst/>
                <a:latin typeface="Arial Black" panose="020B0A04020102020204" pitchFamily="34" charset="0"/>
                <a:ea typeface="+mn-ea"/>
                <a:cs typeface="+mn-cs"/>
              </a:rPr>
              <a:t>to </a:t>
            </a:r>
          </a:p>
          <a:p>
            <a:pPr algn="ctr">
              <a:lnSpc>
                <a:spcPct val="100000"/>
              </a:lnSpc>
            </a:pPr>
            <a:endParaRPr lang="en-US" sz="1200" b="0" i="1" kern="1200" dirty="0">
              <a:solidFill>
                <a:srgbClr val="0E253A"/>
              </a:solidFill>
              <a:effectLst/>
              <a:latin typeface="Arial Black" panose="020B0A04020102020204" pitchFamily="34" charset="0"/>
              <a:ea typeface="+mn-ea"/>
              <a:cs typeface="+mn-cs"/>
            </a:endParaRPr>
          </a:p>
          <a:p>
            <a:pPr algn="ctr">
              <a:lnSpc>
                <a:spcPct val="100000"/>
              </a:lnSpc>
            </a:pPr>
            <a:r>
              <a:rPr lang="en-US" sz="2000" b="0" i="1" kern="1200" dirty="0">
                <a:solidFill>
                  <a:srgbClr val="0E253A"/>
                </a:solidFill>
                <a:effectLst/>
                <a:latin typeface="Arial Black" panose="020B0A04020102020204" pitchFamily="34" charset="0"/>
                <a:ea typeface="+mn-ea"/>
                <a:cs typeface="+mn-cs"/>
              </a:rPr>
              <a:t>Strength</a:t>
            </a:r>
          </a:p>
          <a:p>
            <a:pPr algn="ctr">
              <a:lnSpc>
                <a:spcPct val="100000"/>
              </a:lnSpc>
            </a:pPr>
            <a:endParaRPr lang="en-US" sz="1200" b="0" i="1" kern="1200" dirty="0">
              <a:solidFill>
                <a:srgbClr val="0E253A"/>
              </a:solidFill>
              <a:effectLst/>
              <a:latin typeface="Arial Black" panose="020B0A04020102020204" pitchFamily="34" charset="0"/>
              <a:ea typeface="+mn-ea"/>
              <a:cs typeface="+mn-cs"/>
            </a:endParaRPr>
          </a:p>
          <a:p>
            <a:pPr algn="ctr">
              <a:lnSpc>
                <a:spcPct val="100000"/>
              </a:lnSpc>
            </a:pPr>
            <a:r>
              <a:rPr lang="en-US" sz="2000" b="0" i="1" kern="1200" dirty="0">
                <a:solidFill>
                  <a:srgbClr val="0E253A"/>
                </a:solidFill>
                <a:effectLst/>
                <a:latin typeface="Arial Black" panose="020B0A04020102020204" pitchFamily="34" charset="0"/>
                <a:ea typeface="+mn-ea"/>
                <a:cs typeface="+mn-cs"/>
              </a:rPr>
              <a:t>and </a:t>
            </a:r>
          </a:p>
          <a:p>
            <a:pPr algn="ctr">
              <a:lnSpc>
                <a:spcPct val="100000"/>
              </a:lnSpc>
            </a:pPr>
            <a:endParaRPr lang="en-US" sz="1200" b="0" i="1" kern="1200" dirty="0">
              <a:solidFill>
                <a:srgbClr val="0E253A"/>
              </a:solidFill>
              <a:effectLst/>
              <a:latin typeface="Arial Black" panose="020B0A04020102020204" pitchFamily="34" charset="0"/>
              <a:ea typeface="+mn-ea"/>
              <a:cs typeface="+mn-cs"/>
            </a:endParaRPr>
          </a:p>
          <a:p>
            <a:pPr algn="ctr">
              <a:lnSpc>
                <a:spcPct val="100000"/>
              </a:lnSpc>
            </a:pPr>
            <a:r>
              <a:rPr lang="en-US" sz="2000" b="0" i="1" kern="1200" dirty="0">
                <a:solidFill>
                  <a:srgbClr val="0E253A"/>
                </a:solidFill>
                <a:effectLst/>
                <a:latin typeface="Arial Black" panose="020B0A04020102020204" pitchFamily="34" charset="0"/>
                <a:ea typeface="+mn-ea"/>
                <a:cs typeface="+mn-cs"/>
              </a:rPr>
              <a:t>Readiness”</a:t>
            </a:r>
          </a:p>
        </p:txBody>
      </p:sp>
      <p:pic>
        <p:nvPicPr>
          <p:cNvPr id="2" name="Picture 1">
            <a:extLst>
              <a:ext uri="{FF2B5EF4-FFF2-40B4-BE49-F238E27FC236}">
                <a16:creationId xmlns:a16="http://schemas.microsoft.com/office/drawing/2014/main" id="{BCB82D94-B045-691D-622C-7720437A3C6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4504" y="5373145"/>
            <a:ext cx="1188599" cy="1218091"/>
          </a:xfrm>
          <a:prstGeom prst="rect">
            <a:avLst/>
          </a:prstGeom>
        </p:spPr>
      </p:pic>
      <p:pic>
        <p:nvPicPr>
          <p:cNvPr id="3" name="Picture 2" descr="Logo&#10;&#10;Description automatically generated">
            <a:extLst>
              <a:ext uri="{FF2B5EF4-FFF2-40B4-BE49-F238E27FC236}">
                <a16:creationId xmlns:a16="http://schemas.microsoft.com/office/drawing/2014/main" id="{2DA65925-3089-719D-5A1F-7552E75E905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04503" y="296253"/>
            <a:ext cx="1188600" cy="1188600"/>
          </a:xfrm>
          <a:prstGeom prst="rect">
            <a:avLst/>
          </a:prstGeom>
        </p:spPr>
      </p:pic>
      <p:sp>
        <p:nvSpPr>
          <p:cNvPr id="4" name="TextBox 3">
            <a:extLst>
              <a:ext uri="{FF2B5EF4-FFF2-40B4-BE49-F238E27FC236}">
                <a16:creationId xmlns:a16="http://schemas.microsoft.com/office/drawing/2014/main" id="{41811594-B7FB-ACE0-5441-771A6AE2B185}"/>
              </a:ext>
            </a:extLst>
          </p:cNvPr>
          <p:cNvSpPr txBox="1"/>
          <p:nvPr userDrawn="1"/>
        </p:nvSpPr>
        <p:spPr>
          <a:xfrm>
            <a:off x="5473613" y="6562019"/>
            <a:ext cx="3244361" cy="261610"/>
          </a:xfrm>
          <a:prstGeom prst="rect">
            <a:avLst/>
          </a:prstGeom>
          <a:noFill/>
        </p:spPr>
        <p:txBody>
          <a:bodyPr wrap="square" rtlCol="0">
            <a:spAutoFit/>
          </a:bodyPr>
          <a:lstStyle/>
          <a:p>
            <a:pPr algn="ctr"/>
            <a:r>
              <a:rPr lang="en-US" sz="1100" dirty="0">
                <a:latin typeface="Franklin Gothic Book" panose="020B0503020102020204" pitchFamily="34" charset="0"/>
              </a:rPr>
              <a:t>CUI</a:t>
            </a:r>
          </a:p>
        </p:txBody>
      </p:sp>
    </p:spTree>
    <p:extLst>
      <p:ext uri="{BB962C8B-B14F-4D97-AF65-F5344CB8AC3E}">
        <p14:creationId xmlns:p14="http://schemas.microsoft.com/office/powerpoint/2010/main" val="374087150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 id="2147483687" r:id="rId7"/>
    <p:sldLayoutId id="2147483689" r:id="rId8"/>
    <p:sldLayoutId id="2147483688" r:id="rId9"/>
    <p:sldLayoutId id="2147483691" r:id="rId10"/>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hyperlink" Target="https://www.cool.osd.mil/army/credential/index.html?cert=a251" TargetMode="External"/><Relationship Id="rId3" Type="http://schemas.openxmlformats.org/officeDocument/2006/relationships/hyperlink" Target="https://www.cool.osd.mil/army/costs_and_funding/index.html?credentialingassistance" TargetMode="External"/><Relationship Id="rId7" Type="http://schemas.openxmlformats.org/officeDocument/2006/relationships/hyperlink" Target="https://www.cool.osd.mil/army/credential/index.html?cert=network436"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www.cool.osd.mil/army/credential/index.html?cert=pmp2741" TargetMode="External"/><Relationship Id="rId5" Type="http://schemas.openxmlformats.org/officeDocument/2006/relationships/hyperlink" Target="https://www.cool.osd.mil/army/credential/index.html?cert=capm4005" TargetMode="External"/><Relationship Id="rId10" Type="http://schemas.openxmlformats.org/officeDocument/2006/relationships/hyperlink" Target="https://www.cool.osd.mil/army/index.htm" TargetMode="External"/><Relationship Id="rId4" Type="http://schemas.openxmlformats.org/officeDocument/2006/relationships/hyperlink" Target="https://www.cool.osd.mil/army/credential/index.html?cert=securityp3598" TargetMode="External"/><Relationship Id="rId9"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hyperlink" Target="https://www.cool.osd.mil/army/costs_and_funding/index.html?credentialingassistance"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ne.ng.mil/Resources/Education-Incentives/State-Tuition-Assistance-Information/"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hyperlink" Target="mailto:ng.ne.nearng.mbx.state-tuition@army.mil?subject=List%20of%20Classes%20for%20State%20T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va.gov/education/"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Ohttps:/dantes.petersons.com/" TargetMode="External"/><Relationship Id="rId7" Type="http://schemas.openxmlformats.org/officeDocument/2006/relationships/hyperlink" Target="https://www.ugoprep.com/free-sift-practice-tests/"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hyperlink" Target="https://www.prepterminal.com/courses/sift-practice-test-and-study-guide" TargetMode="External"/><Relationship Id="rId5" Type="http://schemas.openxmlformats.org/officeDocument/2006/relationships/hyperlink" Target="https://www.petersons.com/testprep/product/sift-practice-test-plus/" TargetMode="External"/><Relationship Id="rId4" Type="http://schemas.openxmlformats.org/officeDocument/2006/relationships/hyperlink" Target="http://mwrlibrary.armybiznet.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lep.collegeboard.org/"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hyperlink" Target="http://www.account/collegeboard.org/login/signU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lep.collegeboard.org/earn-college-credit/practice"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hyperlink" Target="https://www.dantes.doded.mil/EducationPrograms/get-credit/creditexam.html"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getcollegecredit.com/" TargetMode="External"/><Relationship Id="rId13" Type="http://schemas.openxmlformats.org/officeDocument/2006/relationships/hyperlink" Target="https://ged.com/" TargetMode="External"/><Relationship Id="rId18" Type="http://schemas.openxmlformats.org/officeDocument/2006/relationships/hyperlink" Target="https://jst.doded.mil/" TargetMode="External"/><Relationship Id="rId3" Type="http://schemas.openxmlformats.org/officeDocument/2006/relationships/hyperlink" Target="http://www.goarmyed.com/" TargetMode="External"/><Relationship Id="rId7" Type="http://schemas.openxmlformats.org/officeDocument/2006/relationships/hyperlink" Target="https://www.cool.army.mil/" TargetMode="External"/><Relationship Id="rId12" Type="http://schemas.openxmlformats.org/officeDocument/2006/relationships/hyperlink" Target="https://www.ets.org/gre" TargetMode="External"/><Relationship Id="rId17" Type="http://schemas.openxmlformats.org/officeDocument/2006/relationships/hyperlink" Target="https://www.ebenefits.va.gov/" TargetMode="External"/><Relationship Id="rId2" Type="http://schemas.openxmlformats.org/officeDocument/2006/relationships/notesSlide" Target="../notesSlides/notesSlide22.xml"/><Relationship Id="rId16" Type="http://schemas.openxmlformats.org/officeDocument/2006/relationships/hyperlink" Target="https://www.dmdc.osd.mil/milconnect" TargetMode="External"/><Relationship Id="rId1" Type="http://schemas.openxmlformats.org/officeDocument/2006/relationships/slideLayout" Target="../slideLayouts/slideLayout10.xml"/><Relationship Id="rId6" Type="http://schemas.openxmlformats.org/officeDocument/2006/relationships/hyperlink" Target="http://clep.collegeboard.org/" TargetMode="External"/><Relationship Id="rId11" Type="http://schemas.openxmlformats.org/officeDocument/2006/relationships/hyperlink" Target="http://www.mba.com/us" TargetMode="External"/><Relationship Id="rId5" Type="http://schemas.openxmlformats.org/officeDocument/2006/relationships/hyperlink" Target="http://www.dantes.doded.mil/index.html" TargetMode="External"/><Relationship Id="rId15" Type="http://schemas.openxmlformats.org/officeDocument/2006/relationships/hyperlink" Target="http://vabenefits.vba.va.gov/vonapp/main.asp" TargetMode="External"/><Relationship Id="rId10" Type="http://schemas.openxmlformats.org/officeDocument/2006/relationships/hyperlink" Target="https://collegereadiness.collegeboard.org/sat" TargetMode="External"/><Relationship Id="rId19" Type="http://schemas.openxmlformats.org/officeDocument/2006/relationships/hyperlink" Target="https://www.us.army.mil/" TargetMode="External"/><Relationship Id="rId4" Type="http://schemas.openxmlformats.org/officeDocument/2006/relationships/hyperlink" Target="http://www.gibill.va.gov/" TargetMode="External"/><Relationship Id="rId9" Type="http://schemas.openxmlformats.org/officeDocument/2006/relationships/hyperlink" Target="http://www.act.org/" TargetMode="External"/><Relationship Id="rId14" Type="http://schemas.openxmlformats.org/officeDocument/2006/relationships/hyperlink" Target="http://www.ets.org/praxi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hyperlink" Target="https://www.armyignited.army.mi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www.nationalguard.com/select-your-state"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hyperlink" Target="https://dod.teams.microsoft.us/l/team/19%3Adod%3Aef1fa3b161ac48f393ae4de579ea9f8a%40thread.skype/conversations?groupId=0b083e5f-e8d4-406f-9b54-ef4463d35b9d&amp;tenantId=fae6d70f-954b-4811-92b6-0530d6f84c43"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hyperlink" Target="https://www.careerpathdecide.org/"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s://journey.kuder.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jst.doded.mil/"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94671" y="2879721"/>
            <a:ext cx="9144000" cy="1098557"/>
          </a:xfrm>
        </p:spPr>
        <p:txBody>
          <a:bodyPr/>
          <a:lstStyle/>
          <a:p>
            <a:r>
              <a:rPr lang="en-US" sz="5400" dirty="0">
                <a:solidFill>
                  <a:schemeClr val="tx1"/>
                </a:solidFill>
                <a:latin typeface="Franklin Gothic Heavy" panose="020B0903020102020204" pitchFamily="34" charset="0"/>
              </a:rPr>
              <a:t>ArmyIgnitED 101 Training</a:t>
            </a:r>
            <a:br>
              <a:rPr lang="en-US" sz="5400" dirty="0">
                <a:solidFill>
                  <a:schemeClr val="tx1"/>
                </a:solidFill>
                <a:latin typeface="Franklin Gothic Heavy" panose="020B0903020102020204" pitchFamily="34" charset="0"/>
              </a:rPr>
            </a:br>
            <a:endParaRPr lang="en-US" sz="5400" dirty="0">
              <a:solidFill>
                <a:schemeClr val="tx1"/>
              </a:solidFill>
            </a:endParaRPr>
          </a:p>
        </p:txBody>
      </p:sp>
      <p:sp>
        <p:nvSpPr>
          <p:cNvPr id="5" name="Subtitle 4"/>
          <p:cNvSpPr>
            <a:spLocks noGrp="1"/>
          </p:cNvSpPr>
          <p:nvPr>
            <p:ph type="subTitle" idx="1"/>
          </p:nvPr>
        </p:nvSpPr>
        <p:spPr>
          <a:xfrm>
            <a:off x="2494671" y="4183838"/>
            <a:ext cx="9144000" cy="1655762"/>
          </a:xfrm>
        </p:spPr>
        <p:txBody>
          <a:bodyPr/>
          <a:lstStyle/>
          <a:p>
            <a:pPr>
              <a:lnSpc>
                <a:spcPts val="2000"/>
              </a:lnSpc>
              <a:spcBef>
                <a:spcPts val="0"/>
              </a:spcBef>
            </a:pPr>
            <a:r>
              <a:rPr lang="en-US" i="1" dirty="0">
                <a:latin typeface="Franklin Gothic Medium" panose="020B0603020102020204" pitchFamily="34" charset="0"/>
              </a:rPr>
              <a:t>NEBRANSKA ARNG Education Services Branch</a:t>
            </a:r>
          </a:p>
          <a:p>
            <a:r>
              <a:rPr lang="en-US" b="1" dirty="0">
                <a:latin typeface="Franklin Gothic Book" panose="020B0503020102020204" pitchFamily="34" charset="0"/>
              </a:rPr>
              <a:t>G1 Education &amp; Incentives</a:t>
            </a:r>
          </a:p>
          <a:p>
            <a:r>
              <a:rPr lang="en-US" dirty="0">
                <a:latin typeface="Franklin Gothic Book" panose="020B0503020102020204" pitchFamily="34" charset="0"/>
              </a:rPr>
              <a:t>As of: 15 May 2025</a:t>
            </a:r>
          </a:p>
        </p:txBody>
      </p:sp>
    </p:spTree>
    <p:extLst>
      <p:ext uri="{BB962C8B-B14F-4D97-AF65-F5344CB8AC3E}">
        <p14:creationId xmlns:p14="http://schemas.microsoft.com/office/powerpoint/2010/main" val="186156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413653" y="587152"/>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Federal Tuition Assistance Basics</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10</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3" name="Content Placeholder 2">
            <a:extLst>
              <a:ext uri="{FF2B5EF4-FFF2-40B4-BE49-F238E27FC236}">
                <a16:creationId xmlns:a16="http://schemas.microsoft.com/office/drawing/2014/main" id="{94693B1B-5DCE-7148-55DE-5B3C9F155BAC}"/>
              </a:ext>
            </a:extLst>
          </p:cNvPr>
          <p:cNvSpPr txBox="1">
            <a:spLocks/>
          </p:cNvSpPr>
          <p:nvPr/>
        </p:nvSpPr>
        <p:spPr bwMode="auto">
          <a:xfrm>
            <a:off x="2464653" y="1865559"/>
            <a:ext cx="9250599" cy="4282178"/>
          </a:xfrm>
          <a:prstGeom prst="rect">
            <a:avLst/>
          </a:prstGeom>
          <a:ln>
            <a:solidFill>
              <a:srgbClr val="0000FF"/>
            </a:solidFill>
            <a:miter lim="800000"/>
            <a:headEnd/>
            <a:tailEnd/>
          </a:ln>
        </p:spPr>
        <p:txBody>
          <a:bodyPr vert="horz" wrap="square" lIns="91440" tIns="45720" rIns="91440" bIns="45720" numCol="1" anchor="t" anchorCtr="0" compatLnSpc="1">
            <a:prstTxWarp prst="textNoShape">
              <a:avLst/>
            </a:prstTxWarp>
          </a:bodyPr>
          <a:lstStyle>
            <a:lvl1pPr marL="228600" marR="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defRPr/>
            </a:pPr>
            <a:r>
              <a:rPr lang="en-US" sz="2800" dirty="0">
                <a:solidFill>
                  <a:prstClr val="black"/>
                </a:solidFill>
                <a:latin typeface="Arial" panose="020B0604020202020204"/>
                <a:cs typeface="+mn-cs"/>
              </a:rPr>
              <a:t>Enrollment Timelines</a:t>
            </a:r>
          </a:p>
          <a:p>
            <a:pPr lvl="1">
              <a:buFont typeface="Wingdings" panose="05000000000000000000" pitchFamily="2" charset="2"/>
              <a:buChar char="§"/>
              <a:defRPr/>
            </a:pPr>
            <a:r>
              <a:rPr lang="en-US" dirty="0">
                <a:solidFill>
                  <a:prstClr val="black"/>
                </a:solidFill>
                <a:latin typeface="Arial" panose="020B0604020202020204"/>
                <a:cs typeface="+mn-cs"/>
              </a:rPr>
              <a:t>Must apply for FTA no more than 60 calendar days and no later than 8 days prior to term start date</a:t>
            </a:r>
          </a:p>
          <a:p>
            <a:pPr lvl="1">
              <a:buFont typeface="Wingdings" panose="05000000000000000000" pitchFamily="2" charset="2"/>
              <a:buChar char="§"/>
              <a:defRPr/>
            </a:pPr>
            <a:r>
              <a:rPr lang="en-US" dirty="0">
                <a:solidFill>
                  <a:prstClr val="black"/>
                </a:solidFill>
                <a:latin typeface="Arial" panose="020B0604020202020204"/>
                <a:cs typeface="+mn-cs"/>
              </a:rPr>
              <a:t>Requests between 7 days prior and the start date of classes will be denied. </a:t>
            </a:r>
            <a:r>
              <a:rPr lang="en-US" dirty="0">
                <a:solidFill>
                  <a:srgbClr val="FF0000"/>
                </a:solidFill>
                <a:latin typeface="Arial" panose="020B0604020202020204"/>
                <a:cs typeface="+mn-cs"/>
              </a:rPr>
              <a:t>NO EXCEPTIONS.</a:t>
            </a:r>
          </a:p>
          <a:p>
            <a:pPr lvl="1">
              <a:buFont typeface="Wingdings" panose="05000000000000000000" pitchFamily="2" charset="2"/>
              <a:buChar char="§"/>
              <a:defRPr/>
            </a:pPr>
            <a:r>
              <a:rPr lang="en-US" dirty="0">
                <a:solidFill>
                  <a:prstClr val="black"/>
                </a:solidFill>
                <a:latin typeface="Arial" panose="020B0604020202020204"/>
                <a:cs typeface="+mn-cs"/>
              </a:rPr>
              <a:t>Request FTA first and then enroll with your Academic Institution (AI)</a:t>
            </a:r>
          </a:p>
          <a:p>
            <a:pPr lvl="1">
              <a:buFont typeface="Wingdings" panose="05000000000000000000" pitchFamily="2" charset="2"/>
              <a:buChar char="§"/>
              <a:defRPr/>
            </a:pPr>
            <a:r>
              <a:rPr lang="en-US" dirty="0">
                <a:solidFill>
                  <a:prstClr val="black"/>
                </a:solidFill>
                <a:latin typeface="Arial" panose="020B0604020202020204"/>
                <a:cs typeface="+mn-cs"/>
              </a:rPr>
              <a:t>Term end date must be no less than 60 days from ETS/Separation </a:t>
            </a:r>
          </a:p>
          <a:p>
            <a:pPr lvl="1">
              <a:buFont typeface="Wingdings" panose="05000000000000000000" pitchFamily="2" charset="2"/>
              <a:buChar char="§"/>
              <a:defRPr/>
            </a:pPr>
            <a:r>
              <a:rPr lang="en-US" dirty="0">
                <a:solidFill>
                  <a:prstClr val="black"/>
                </a:solidFill>
                <a:latin typeface="Arial" panose="020B0604020202020204"/>
                <a:cs typeface="+mn-cs"/>
              </a:rPr>
              <a:t>Must drop TA requests prior to term start date </a:t>
            </a:r>
          </a:p>
          <a:p>
            <a:pPr lvl="1">
              <a:buFont typeface="Wingdings" panose="05000000000000000000" pitchFamily="2" charset="2"/>
              <a:buChar char="§"/>
              <a:defRPr/>
            </a:pPr>
            <a:r>
              <a:rPr lang="en-US" dirty="0">
                <a:solidFill>
                  <a:prstClr val="black"/>
                </a:solidFill>
                <a:latin typeface="Arial" panose="020B0604020202020204"/>
                <a:cs typeface="+mn-cs"/>
              </a:rPr>
              <a:t>FTA must be approved prior to class start date</a:t>
            </a:r>
          </a:p>
          <a:p>
            <a:pPr lvl="1">
              <a:buFont typeface="Wingdings" panose="05000000000000000000" pitchFamily="2" charset="2"/>
              <a:buChar char="§"/>
              <a:defRPr/>
            </a:pPr>
            <a:endParaRPr lang="en-US" dirty="0">
              <a:solidFill>
                <a:prstClr val="black"/>
              </a:solidFill>
              <a:latin typeface="Arial" panose="020B0604020202020204"/>
              <a:cs typeface="+mn-cs"/>
            </a:endParaRPr>
          </a:p>
          <a:p>
            <a:pPr lvl="2">
              <a:buFont typeface="Wingdings" panose="05000000000000000000" pitchFamily="2" charset="2"/>
              <a:buChar char="§"/>
              <a:defRPr/>
            </a:pPr>
            <a:endParaRPr lang="en-US" dirty="0">
              <a:solidFill>
                <a:prstClr val="black"/>
              </a:solidFill>
              <a:latin typeface="Arial" panose="020B0604020202020204"/>
              <a:cs typeface="+mn-cs"/>
            </a:endParaRPr>
          </a:p>
        </p:txBody>
      </p:sp>
    </p:spTree>
    <p:extLst>
      <p:ext uri="{BB962C8B-B14F-4D97-AF65-F5344CB8AC3E}">
        <p14:creationId xmlns:p14="http://schemas.microsoft.com/office/powerpoint/2010/main" val="857119010"/>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347552" y="604589"/>
            <a:ext cx="9301599" cy="647531"/>
          </a:xfrm>
        </p:spPr>
        <p:txBody>
          <a:bodyPr>
            <a:normAutofit/>
          </a:bodyPr>
          <a:lstStyle/>
          <a:p>
            <a:r>
              <a:rPr lang="en-US" sz="4000" b="1" dirty="0">
                <a:solidFill>
                  <a:srgbClr val="FFC000"/>
                </a:solidFill>
                <a:effectLst>
                  <a:outerShdw blurRad="38100" dist="38100" dir="2700000" algn="tl">
                    <a:srgbClr val="000000">
                      <a:alpha val="43137"/>
                    </a:srgbClr>
                  </a:outerShdw>
                </a:effectLst>
              </a:rPr>
              <a:t>Eligibility for FTA</a:t>
            </a:r>
            <a:endParaRPr lang="en-US" sz="6000" b="1" dirty="0">
              <a:solidFill>
                <a:srgbClr val="FFC000"/>
              </a:solidFill>
              <a:effectLst>
                <a:outerShdw blurRad="38100" dist="38100" dir="2700000" algn="tl">
                  <a:srgbClr val="000000">
                    <a:alpha val="43137"/>
                  </a:srgbClr>
                </a:outerShdw>
              </a:effectLst>
            </a:endParaRP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11</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7" name="Content Placeholder 1">
            <a:extLst>
              <a:ext uri="{FF2B5EF4-FFF2-40B4-BE49-F238E27FC236}">
                <a16:creationId xmlns:a16="http://schemas.microsoft.com/office/drawing/2014/main" id="{1C650F32-4DF0-553D-42D4-FD20741B24C7}"/>
              </a:ext>
            </a:extLst>
          </p:cNvPr>
          <p:cNvSpPr>
            <a:spLocks noGrp="1"/>
          </p:cNvSpPr>
          <p:nvPr>
            <p:ph idx="1"/>
          </p:nvPr>
        </p:nvSpPr>
        <p:spPr>
          <a:xfrm>
            <a:off x="2347552" y="1864830"/>
            <a:ext cx="9470534" cy="4993170"/>
          </a:xfrm>
          <a:ln>
            <a:solidFill>
              <a:srgbClr val="0000FF"/>
            </a:solidFill>
          </a:ln>
        </p:spPr>
        <p:txBody>
          <a:bodyPr>
            <a:normAutofit/>
          </a:bodyPr>
          <a:lstStyle/>
          <a:p>
            <a:pPr>
              <a:buFont typeface="Wingdings" panose="05000000000000000000" pitchFamily="2" charset="2"/>
              <a:buChar char="§"/>
            </a:pPr>
            <a:endParaRPr lang="en-US" sz="600" dirty="0">
              <a:latin typeface="Arial" charset="0"/>
              <a:cs typeface="Arial" charset="0"/>
            </a:endParaRPr>
          </a:p>
          <a:p>
            <a:pPr>
              <a:buFont typeface="Wingdings" panose="05000000000000000000" pitchFamily="2" charset="2"/>
              <a:buChar char="§"/>
            </a:pPr>
            <a:r>
              <a:rPr lang="en-US" sz="2000" b="0" dirty="0">
                <a:latin typeface="Arial" charset="0"/>
                <a:cs typeface="Arial" charset="0"/>
              </a:rPr>
              <a:t>Not flagged IAW AR 600-8-2 Suspension of Favorable Personnel Actions (Flags)</a:t>
            </a:r>
          </a:p>
          <a:p>
            <a:pPr>
              <a:buFont typeface="Wingdings" panose="05000000000000000000" pitchFamily="2" charset="2"/>
              <a:buChar char="§"/>
            </a:pPr>
            <a:r>
              <a:rPr lang="en-US" sz="2000" dirty="0"/>
              <a:t>Maintain a 2.0 GPA after completion of 15 semester hours (SH) for undergraduate level courses or a 3.0 GPA after completion of 6 SHs for graduate level courses</a:t>
            </a:r>
          </a:p>
          <a:p>
            <a:pPr>
              <a:buFont typeface="Wingdings" panose="05000000000000000000" pitchFamily="2" charset="2"/>
              <a:buChar char="§"/>
            </a:pPr>
            <a:r>
              <a:rPr lang="en-US" sz="2000" dirty="0"/>
              <a:t>An approved Evaluated Degree Plan (EDP) is required after submitting FTA requests for two (2) classes</a:t>
            </a:r>
          </a:p>
          <a:p>
            <a:pPr>
              <a:buFont typeface="Wingdings" panose="05000000000000000000" pitchFamily="2" charset="2"/>
              <a:buChar char="§"/>
            </a:pPr>
            <a:r>
              <a:rPr lang="en-US" sz="2000" dirty="0"/>
              <a:t>All eligibility data must be accurate (fed correctly from IPPS-A to ArmyIgnitED)</a:t>
            </a:r>
          </a:p>
          <a:p>
            <a:pPr>
              <a:buFont typeface="Wingdings" panose="05000000000000000000" pitchFamily="2" charset="2"/>
              <a:buChar char="§"/>
            </a:pPr>
            <a:r>
              <a:rPr lang="en-US" sz="2000" dirty="0"/>
              <a:t>Service Obligation (Officers only)</a:t>
            </a:r>
          </a:p>
          <a:p>
            <a:pPr lvl="1">
              <a:buFont typeface="Wingdings" panose="05000000000000000000" pitchFamily="2" charset="2"/>
              <a:buChar char="§"/>
            </a:pPr>
            <a:r>
              <a:rPr lang="en-US" sz="1800" dirty="0"/>
              <a:t>Active Duty Officers (AGR/Deployed) incur a 2-year Service Obligation (SO)</a:t>
            </a:r>
          </a:p>
          <a:p>
            <a:pPr lvl="1">
              <a:buFont typeface="Wingdings" panose="05000000000000000000" pitchFamily="2" charset="2"/>
              <a:buChar char="§"/>
            </a:pPr>
            <a:r>
              <a:rPr lang="en-US" sz="1800" dirty="0"/>
              <a:t>Reserve/National Guard Officers (M-Day/ADOS) incur a 4-year SO</a:t>
            </a:r>
          </a:p>
          <a:p>
            <a:pPr lvl="1">
              <a:buFont typeface="Wingdings" panose="05000000000000000000" pitchFamily="2" charset="2"/>
              <a:buChar char="§"/>
            </a:pPr>
            <a:r>
              <a:rPr lang="en-US" sz="1800" dirty="0"/>
              <a:t>SO calculated based on the end date of each FTA-funded class</a:t>
            </a:r>
          </a:p>
        </p:txBody>
      </p:sp>
    </p:spTree>
    <p:extLst>
      <p:ext uri="{BB962C8B-B14F-4D97-AF65-F5344CB8AC3E}">
        <p14:creationId xmlns:p14="http://schemas.microsoft.com/office/powerpoint/2010/main" val="626054787"/>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391619" y="529228"/>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Uses for FTA</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12</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4" name="Content Placeholder 1">
            <a:extLst>
              <a:ext uri="{FF2B5EF4-FFF2-40B4-BE49-F238E27FC236}">
                <a16:creationId xmlns:a16="http://schemas.microsoft.com/office/drawing/2014/main" id="{FECE9FFE-F896-1272-B5C7-550C04106A74}"/>
              </a:ext>
            </a:extLst>
          </p:cNvPr>
          <p:cNvSpPr>
            <a:spLocks noGrp="1"/>
          </p:cNvSpPr>
          <p:nvPr>
            <p:ph idx="1"/>
          </p:nvPr>
        </p:nvSpPr>
        <p:spPr>
          <a:xfrm>
            <a:off x="2391619" y="1859366"/>
            <a:ext cx="8818690" cy="4701690"/>
          </a:xfrm>
          <a:ln>
            <a:solidFill>
              <a:srgbClr val="0000FF"/>
            </a:solidFill>
          </a:ln>
        </p:spPr>
        <p:txBody>
          <a:bodyPr>
            <a:noAutofit/>
          </a:bodyPr>
          <a:lstStyle/>
          <a:p>
            <a:pPr>
              <a:buFont typeface="Wingdings" panose="05000000000000000000" pitchFamily="2" charset="2"/>
              <a:buChar char="§"/>
            </a:pPr>
            <a:r>
              <a:rPr lang="en-US" sz="1800" dirty="0"/>
              <a:t>FTA is authorized for one degree at each of the following levels: </a:t>
            </a:r>
          </a:p>
          <a:p>
            <a:pPr lvl="1">
              <a:buFont typeface="Wingdings" panose="05000000000000000000" pitchFamily="2" charset="2"/>
              <a:buChar char="§"/>
            </a:pPr>
            <a:r>
              <a:rPr lang="en-US" sz="1800" dirty="0"/>
              <a:t>Associate </a:t>
            </a:r>
          </a:p>
          <a:p>
            <a:pPr lvl="1">
              <a:buFont typeface="Wingdings" panose="05000000000000000000" pitchFamily="2" charset="2"/>
              <a:buChar char="§"/>
            </a:pPr>
            <a:r>
              <a:rPr lang="en-US" sz="1800" dirty="0"/>
              <a:t>Baccalaureate </a:t>
            </a:r>
          </a:p>
          <a:p>
            <a:pPr lvl="1">
              <a:buFont typeface="Wingdings" panose="05000000000000000000" pitchFamily="2" charset="2"/>
              <a:buChar char="§"/>
            </a:pPr>
            <a:r>
              <a:rPr lang="en-US" sz="1800" dirty="0"/>
              <a:t>Master’s (no graduate certificate allowed after completion of MS)</a:t>
            </a:r>
          </a:p>
          <a:p>
            <a:pPr lvl="1">
              <a:buFont typeface="Wingdings" panose="05000000000000000000" pitchFamily="2" charset="2"/>
              <a:buChar char="§"/>
            </a:pPr>
            <a:r>
              <a:rPr lang="en-US" sz="1800" dirty="0"/>
              <a:t>Undergraduate or Graduate Academic Certificate (1 per lifetime)</a:t>
            </a:r>
          </a:p>
          <a:p>
            <a:pPr lvl="1">
              <a:buFont typeface="Wingdings" panose="05000000000000000000" pitchFamily="2" charset="2"/>
              <a:buChar char="§"/>
            </a:pPr>
            <a:r>
              <a:rPr lang="en-US" sz="1800" dirty="0"/>
              <a:t>No simultaneous degree and certificate completion.</a:t>
            </a:r>
          </a:p>
          <a:p>
            <a:pPr>
              <a:buFont typeface="Wingdings" panose="05000000000000000000" pitchFamily="2" charset="2"/>
              <a:buChar char="§"/>
            </a:pPr>
            <a:r>
              <a:rPr lang="en-US" sz="1800" dirty="0">
                <a:latin typeface="Arial" charset="0"/>
                <a:cs typeface="Arial" charset="0"/>
              </a:rPr>
              <a:t>FTA is not authorized for a lower level or a degree already earned</a:t>
            </a:r>
          </a:p>
          <a:p>
            <a:pPr>
              <a:buFont typeface="Wingdings" panose="05000000000000000000" pitchFamily="2" charset="2"/>
              <a:buChar char="§"/>
            </a:pPr>
            <a:r>
              <a:rPr lang="en-US" sz="1800" dirty="0">
                <a:latin typeface="Arial" charset="0"/>
                <a:cs typeface="Arial" charset="0"/>
              </a:rPr>
              <a:t>Special Programs: </a:t>
            </a:r>
          </a:p>
          <a:p>
            <a:pPr lvl="1">
              <a:buFont typeface="Wingdings" panose="05000000000000000000" pitchFamily="2" charset="2"/>
              <a:buChar char="§"/>
            </a:pPr>
            <a:r>
              <a:rPr lang="en-US" sz="1800" dirty="0">
                <a:latin typeface="Arial" charset="0"/>
                <a:cs typeface="Arial" charset="0"/>
              </a:rPr>
              <a:t>Pre-Commissioning Programs (AMEDD)</a:t>
            </a:r>
          </a:p>
          <a:p>
            <a:pPr lvl="2">
              <a:buFont typeface="Wingdings" panose="05000000000000000000" pitchFamily="2" charset="2"/>
              <a:buChar char="§"/>
            </a:pPr>
            <a:r>
              <a:rPr lang="en-US" sz="1800" b="0" dirty="0">
                <a:latin typeface="Arial" charset="0"/>
                <a:cs typeface="Arial" charset="0"/>
              </a:rPr>
              <a:t>Undergraduate or Graduate Program Prerequisites </a:t>
            </a:r>
          </a:p>
          <a:p>
            <a:pPr lvl="1">
              <a:buFont typeface="Wingdings" panose="05000000000000000000" pitchFamily="2" charset="2"/>
              <a:buChar char="§"/>
            </a:pPr>
            <a:r>
              <a:rPr lang="en-US" sz="1800" dirty="0">
                <a:latin typeface="Arial" charset="0"/>
                <a:cs typeface="Arial" charset="0"/>
              </a:rPr>
              <a:t>Host Country Courses or Strategic Foreign Language Program</a:t>
            </a:r>
          </a:p>
          <a:p>
            <a:pPr lvl="2">
              <a:buFont typeface="Wingdings" panose="05000000000000000000" pitchFamily="2" charset="2"/>
              <a:buChar char="§"/>
            </a:pPr>
            <a:r>
              <a:rPr lang="en-US" sz="1800" b="0" dirty="0">
                <a:latin typeface="Arial" charset="0"/>
                <a:cs typeface="Arial" charset="0"/>
              </a:rPr>
              <a:t>Must be </a:t>
            </a:r>
            <a:r>
              <a:rPr lang="en-US" sz="1800" dirty="0">
                <a:latin typeface="Arial" charset="0"/>
                <a:cs typeface="Arial" charset="0"/>
              </a:rPr>
              <a:t>in country or on</a:t>
            </a:r>
            <a:r>
              <a:rPr lang="en-US" sz="1800" b="0" dirty="0">
                <a:latin typeface="Arial" charset="0"/>
                <a:cs typeface="Arial" charset="0"/>
              </a:rPr>
              <a:t> The Army Strategic Language List</a:t>
            </a:r>
          </a:p>
          <a:p>
            <a:pPr lvl="1">
              <a:buFont typeface="Wingdings" panose="05000000000000000000" pitchFamily="2" charset="2"/>
              <a:buChar char="§"/>
            </a:pPr>
            <a:r>
              <a:rPr lang="en-US" sz="1800" dirty="0">
                <a:latin typeface="Arial" charset="0"/>
                <a:cs typeface="Arial" charset="0"/>
              </a:rPr>
              <a:t>College Preparatory and Remedial Courses </a:t>
            </a:r>
          </a:p>
          <a:p>
            <a:pPr lvl="1">
              <a:buFont typeface="Wingdings" panose="05000000000000000000" pitchFamily="2" charset="2"/>
              <a:buChar char="§"/>
            </a:pPr>
            <a:r>
              <a:rPr lang="en-US" sz="1800" dirty="0">
                <a:latin typeface="Arial" charset="0"/>
                <a:cs typeface="Arial" charset="0"/>
              </a:rPr>
              <a:t>Graduate Admission Courses</a:t>
            </a:r>
          </a:p>
          <a:p>
            <a:pPr lvl="1">
              <a:buFont typeface="Wingdings" panose="05000000000000000000" pitchFamily="2" charset="2"/>
              <a:buChar char="§"/>
            </a:pPr>
            <a:endParaRPr lang="en-US" sz="2600" dirty="0">
              <a:latin typeface="Arial" charset="0"/>
              <a:cs typeface="Arial" charset="0"/>
            </a:endParaRPr>
          </a:p>
        </p:txBody>
      </p:sp>
    </p:spTree>
    <p:extLst>
      <p:ext uri="{BB962C8B-B14F-4D97-AF65-F5344CB8AC3E}">
        <p14:creationId xmlns:p14="http://schemas.microsoft.com/office/powerpoint/2010/main" val="1440387256"/>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424670" y="513631"/>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Credentialing Assistance Basics</a:t>
            </a:r>
          </a:p>
        </p:txBody>
      </p:sp>
      <p:sp>
        <p:nvSpPr>
          <p:cNvPr id="2" name="Content Placeholder 1">
            <a:extLst>
              <a:ext uri="{FF2B5EF4-FFF2-40B4-BE49-F238E27FC236}">
                <a16:creationId xmlns:a16="http://schemas.microsoft.com/office/drawing/2014/main" id="{E08A0427-C15A-E0E5-74E0-FAFEE50BEC13}"/>
              </a:ext>
            </a:extLst>
          </p:cNvPr>
          <p:cNvSpPr>
            <a:spLocks noGrp="1"/>
          </p:cNvSpPr>
          <p:nvPr>
            <p:ph idx="1"/>
          </p:nvPr>
        </p:nvSpPr>
        <p:spPr>
          <a:xfrm>
            <a:off x="2185610" y="1779494"/>
            <a:ext cx="5165291" cy="3888553"/>
          </a:xfrm>
          <a:ln>
            <a:solidFill>
              <a:srgbClr val="0000FF"/>
            </a:solidFill>
          </a:ln>
        </p:spPr>
        <p:txBody>
          <a:bodyPr>
            <a:normAutofit lnSpcReduction="10000"/>
          </a:bodyPr>
          <a:lstStyle/>
          <a:p>
            <a:endParaRPr lang="en-US" sz="600" dirty="0"/>
          </a:p>
          <a:p>
            <a:r>
              <a:rPr lang="en-US" sz="1200" dirty="0"/>
              <a:t>The fiscal year limit is decreased from $4K to $2K per Soldier.</a:t>
            </a:r>
          </a:p>
          <a:p>
            <a:r>
              <a:rPr lang="en-US" sz="1200" dirty="0"/>
              <a:t>Soldiers are limited to one credential per FY.</a:t>
            </a:r>
          </a:p>
          <a:p>
            <a:r>
              <a:rPr lang="en-US" sz="1200" dirty="0"/>
              <a:t>Soldiers are limited to three credentials for 10 years of service.</a:t>
            </a:r>
          </a:p>
          <a:p>
            <a:r>
              <a:rPr lang="en-US" sz="1200" dirty="0"/>
              <a:t>Soldiers who receive CA funding for training must take the associated examination (Soldier who don’t take the exam within 180 days of completing the training or fail the exam will be recouped).</a:t>
            </a:r>
          </a:p>
          <a:p>
            <a:r>
              <a:rPr lang="en-US" sz="1200" dirty="0"/>
              <a:t>Soldiers must complete CA 101 training and </a:t>
            </a:r>
            <a:r>
              <a:rPr lang="en-US" sz="1200" dirty="0" err="1"/>
              <a:t>MilGears</a:t>
            </a:r>
            <a:r>
              <a:rPr lang="en-US" sz="1200" dirty="0"/>
              <a:t> prior to requesting CA.</a:t>
            </a:r>
          </a:p>
          <a:p>
            <a:pPr>
              <a:buFont typeface="Wingdings" panose="05000000000000000000" pitchFamily="2" charset="2"/>
              <a:buChar char="§"/>
            </a:pPr>
            <a:r>
              <a:rPr lang="en-US" sz="1800" dirty="0"/>
              <a:t>The CA Program Virtual Counseling Cell provides counseling assistance to Soldiers for the use of CA funding</a:t>
            </a:r>
          </a:p>
          <a:p>
            <a:pPr lvl="1">
              <a:buFont typeface="Wingdings" panose="05000000000000000000" pitchFamily="2" charset="2"/>
              <a:buChar char="§"/>
            </a:pPr>
            <a:r>
              <a:rPr lang="en-US" sz="1400" dirty="0"/>
              <a:t>To request counselor assistance, please visit  </a:t>
            </a:r>
            <a:r>
              <a:rPr lang="en-US" sz="1400" dirty="0">
                <a:hlinkClick r:id="rId3"/>
              </a:rPr>
              <a:t>https://www.cool.osd.mil/army/costs_and_funding/index.html?credentialingassistance</a:t>
            </a:r>
            <a:r>
              <a:rPr lang="en-US" sz="1400" dirty="0"/>
              <a:t>  </a:t>
            </a:r>
          </a:p>
          <a:p>
            <a:pPr lvl="1">
              <a:buFont typeface="Wingdings" panose="05000000000000000000" pitchFamily="2" charset="2"/>
              <a:buChar char="§"/>
            </a:pPr>
            <a:r>
              <a:rPr lang="en-US" sz="1400" dirty="0"/>
              <a:t>Click on the yellow “CONTACT AN ARMY CA COUNSELOR” button </a:t>
            </a:r>
          </a:p>
        </p:txBody>
      </p:sp>
      <p:sp>
        <p:nvSpPr>
          <p:cNvPr id="3" name="TextBox 2">
            <a:extLst>
              <a:ext uri="{FF2B5EF4-FFF2-40B4-BE49-F238E27FC236}">
                <a16:creationId xmlns:a16="http://schemas.microsoft.com/office/drawing/2014/main" id="{B3ED490C-68FB-4E46-1646-AEF3CAB93BAC}"/>
              </a:ext>
            </a:extLst>
          </p:cNvPr>
          <p:cNvSpPr txBox="1"/>
          <p:nvPr/>
        </p:nvSpPr>
        <p:spPr>
          <a:xfrm>
            <a:off x="7930258" y="2026795"/>
            <a:ext cx="3615715" cy="1631216"/>
          </a:xfrm>
          <a:prstGeom prst="rect">
            <a:avLst/>
          </a:prstGeom>
          <a:solidFill>
            <a:srgbClr val="FFC000"/>
          </a:solidFill>
        </p:spPr>
        <p:txBody>
          <a:bodyPr wrap="square" rtlCol="0">
            <a:spAutoFit/>
          </a:bodyPr>
          <a:lstStyle/>
          <a:p>
            <a:pPr algn="ctr"/>
            <a:r>
              <a:rPr lang="en-US" sz="1600" b="1" dirty="0"/>
              <a:t>The 5 Most Requested Credentials</a:t>
            </a:r>
          </a:p>
          <a:p>
            <a:pPr marL="342900" indent="-342900">
              <a:buFont typeface="+mj-lt"/>
              <a:buAutoNum type="arabicPeriod"/>
            </a:pPr>
            <a:r>
              <a:rPr lang="en-US" sz="1400" dirty="0">
                <a:hlinkClick r:id="rId4">
                  <a:extLst>
                    <a:ext uri="{A12FA001-AC4F-418D-AE19-62706E023703}">
                      <ahyp:hlinkClr xmlns:ahyp="http://schemas.microsoft.com/office/drawing/2018/hyperlinkcolor" val="tx"/>
                    </a:ext>
                  </a:extLst>
                </a:hlinkClick>
              </a:rPr>
              <a:t>CompTIA Security+</a:t>
            </a:r>
            <a:endParaRPr lang="en-US" sz="1400" dirty="0"/>
          </a:p>
          <a:p>
            <a:pPr marL="342900" indent="-342900">
              <a:buFont typeface="+mj-lt"/>
              <a:buAutoNum type="arabicPeriod"/>
            </a:pPr>
            <a:r>
              <a:rPr lang="en-US" sz="1400" dirty="0">
                <a:hlinkClick r:id="rId5">
                  <a:extLst>
                    <a:ext uri="{A12FA001-AC4F-418D-AE19-62706E023703}">
                      <ahyp:hlinkClr xmlns:ahyp="http://schemas.microsoft.com/office/drawing/2018/hyperlinkcolor" val="tx"/>
                    </a:ext>
                  </a:extLst>
                </a:hlinkClick>
              </a:rPr>
              <a:t>Certified Associate in Project Management (CAPM)</a:t>
            </a:r>
            <a:endParaRPr lang="en-US" sz="1400" dirty="0"/>
          </a:p>
          <a:p>
            <a:pPr marL="342900" indent="-342900">
              <a:buFont typeface="+mj-lt"/>
              <a:buAutoNum type="arabicPeriod"/>
            </a:pPr>
            <a:r>
              <a:rPr lang="en-US" sz="1400" dirty="0">
                <a:hlinkClick r:id="rId6">
                  <a:extLst>
                    <a:ext uri="{A12FA001-AC4F-418D-AE19-62706E023703}">
                      <ahyp:hlinkClr xmlns:ahyp="http://schemas.microsoft.com/office/drawing/2018/hyperlinkcolor" val="tx"/>
                    </a:ext>
                  </a:extLst>
                </a:hlinkClick>
              </a:rPr>
              <a:t>Project Management Professional (PMP)</a:t>
            </a:r>
            <a:endParaRPr lang="en-US" sz="1400" dirty="0">
              <a:latin typeface=" Arial"/>
            </a:endParaRPr>
          </a:p>
          <a:p>
            <a:pPr marL="342900" indent="-342900">
              <a:buFont typeface="+mj-lt"/>
              <a:buAutoNum type="arabicPeriod"/>
            </a:pPr>
            <a:r>
              <a:rPr lang="en-US" sz="1400" dirty="0">
                <a:hlinkClick r:id="rId7">
                  <a:extLst>
                    <a:ext uri="{A12FA001-AC4F-418D-AE19-62706E023703}">
                      <ahyp:hlinkClr xmlns:ahyp="http://schemas.microsoft.com/office/drawing/2018/hyperlinkcolor" val="tx"/>
                    </a:ext>
                  </a:extLst>
                </a:hlinkClick>
              </a:rPr>
              <a:t>CompTIA Network+</a:t>
            </a:r>
            <a:endParaRPr lang="en-US" sz="1400" dirty="0"/>
          </a:p>
          <a:p>
            <a:pPr marL="342900" indent="-342900">
              <a:buFont typeface="+mj-lt"/>
              <a:buAutoNum type="arabicPeriod"/>
            </a:pPr>
            <a:r>
              <a:rPr lang="en-US" sz="1400" dirty="0">
                <a:hlinkClick r:id="rId8">
                  <a:extLst>
                    <a:ext uri="{A12FA001-AC4F-418D-AE19-62706E023703}">
                      <ahyp:hlinkClr xmlns:ahyp="http://schemas.microsoft.com/office/drawing/2018/hyperlinkcolor" val="tx"/>
                    </a:ext>
                  </a:extLst>
                </a:hlinkClick>
              </a:rPr>
              <a:t>CompTIA A+</a:t>
            </a:r>
            <a:endParaRPr lang="en-US" sz="1400" dirty="0"/>
          </a:p>
        </p:txBody>
      </p:sp>
      <p:pic>
        <p:nvPicPr>
          <p:cNvPr id="4" name="Picture 3" descr="Army Credentialing Assistance logo">
            <a:extLst>
              <a:ext uri="{FF2B5EF4-FFF2-40B4-BE49-F238E27FC236}">
                <a16:creationId xmlns:a16="http://schemas.microsoft.com/office/drawing/2014/main" id="{FA698C24-1E22-6A3E-DA8F-2B80DB4E7496}"/>
              </a:ext>
            </a:extLst>
          </p:cNvPr>
          <p:cNvPicPr>
            <a:picLocks noChangeAspect="1"/>
          </p:cNvPicPr>
          <p:nvPr/>
        </p:nvPicPr>
        <p:blipFill>
          <a:blip r:embed="rId9"/>
          <a:stretch>
            <a:fillRect/>
          </a:stretch>
        </p:blipFill>
        <p:spPr>
          <a:xfrm>
            <a:off x="8830420" y="3754817"/>
            <a:ext cx="2054397" cy="1889248"/>
          </a:xfrm>
          <a:prstGeom prst="rect">
            <a:avLst/>
          </a:prstGeom>
        </p:spPr>
      </p:pic>
      <p:sp>
        <p:nvSpPr>
          <p:cNvPr id="5" name="TextBox 4">
            <a:extLst>
              <a:ext uri="{FF2B5EF4-FFF2-40B4-BE49-F238E27FC236}">
                <a16:creationId xmlns:a16="http://schemas.microsoft.com/office/drawing/2014/main" id="{48D86009-185C-0A66-9205-9840305F4171}"/>
              </a:ext>
            </a:extLst>
          </p:cNvPr>
          <p:cNvSpPr txBox="1"/>
          <p:nvPr/>
        </p:nvSpPr>
        <p:spPr>
          <a:xfrm>
            <a:off x="3645455" y="5788835"/>
            <a:ext cx="7410893" cy="830997"/>
          </a:xfrm>
          <a:prstGeom prst="rect">
            <a:avLst/>
          </a:prstGeom>
          <a:noFill/>
          <a:ln>
            <a:solidFill>
              <a:srgbClr val="FF0000"/>
            </a:solidFill>
          </a:ln>
        </p:spPr>
        <p:txBody>
          <a:bodyPr wrap="square" rtlCol="0">
            <a:spAutoFit/>
          </a:bodyPr>
          <a:lstStyle/>
          <a:p>
            <a:pPr algn="ctr"/>
            <a:r>
              <a:rPr lang="en-US" sz="2400" dirty="0">
                <a:highlight>
                  <a:srgbClr val="FFFFFF"/>
                </a:highlight>
              </a:rPr>
              <a:t>Credentialing Opportunities On-Line (COOL)</a:t>
            </a:r>
            <a:br>
              <a:rPr lang="en-US" sz="2400" dirty="0">
                <a:highlight>
                  <a:srgbClr val="FFFFFF"/>
                </a:highlight>
              </a:rPr>
            </a:br>
            <a:r>
              <a:rPr lang="en-US" sz="2400" dirty="0">
                <a:highlight>
                  <a:srgbClr val="FFFFFF"/>
                </a:highlight>
                <a:hlinkClick r:id="rId10">
                  <a:extLst>
                    <a:ext uri="{A12FA001-AC4F-418D-AE19-62706E023703}">
                      <ahyp:hlinkClr xmlns:ahyp="http://schemas.microsoft.com/office/drawing/2018/hyperlinkcolor" val="tx"/>
                    </a:ext>
                  </a:extLst>
                </a:hlinkClick>
              </a:rPr>
              <a:t>https://www.cool.osd.mil/army/index.htm</a:t>
            </a:r>
            <a:r>
              <a:rPr lang="en-US" sz="2400" dirty="0">
                <a:highlight>
                  <a:srgbClr val="FFFFFF"/>
                </a:highlight>
              </a:rPr>
              <a:t> </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13</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3709652669"/>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312355" y="592719"/>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Schools and Training Vendors           You Can Use</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14</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4" name="Content Placeholder 1">
            <a:extLst>
              <a:ext uri="{FF2B5EF4-FFF2-40B4-BE49-F238E27FC236}">
                <a16:creationId xmlns:a16="http://schemas.microsoft.com/office/drawing/2014/main" id="{FECE9FFE-F896-1272-B5C7-550C04106A74}"/>
              </a:ext>
            </a:extLst>
          </p:cNvPr>
          <p:cNvSpPr>
            <a:spLocks noGrp="1"/>
          </p:cNvSpPr>
          <p:nvPr>
            <p:ph idx="1"/>
          </p:nvPr>
        </p:nvSpPr>
        <p:spPr>
          <a:xfrm>
            <a:off x="2312355" y="1908072"/>
            <a:ext cx="9518284" cy="4652983"/>
          </a:xfrm>
          <a:ln>
            <a:solidFill>
              <a:srgbClr val="0000FF"/>
            </a:solidFill>
          </a:ln>
        </p:spPr>
        <p:txBody>
          <a:bodyPr>
            <a:noAutofit/>
          </a:bodyPr>
          <a:lstStyle/>
          <a:p>
            <a:pPr>
              <a:buFont typeface="Wingdings" panose="05000000000000000000" pitchFamily="2" charset="2"/>
              <a:buChar char="§"/>
            </a:pPr>
            <a:r>
              <a:rPr lang="en-US" sz="1800" b="1" dirty="0">
                <a:latin typeface="Arial" charset="0"/>
                <a:cs typeface="Arial" charset="0"/>
              </a:rPr>
              <a:t>Federal Tuition Assistance (FTA) may be used at:</a:t>
            </a:r>
          </a:p>
          <a:p>
            <a:pPr lvl="1">
              <a:buFont typeface="Wingdings" panose="05000000000000000000" pitchFamily="2" charset="2"/>
              <a:buChar char="§"/>
            </a:pPr>
            <a:r>
              <a:rPr lang="en-US" sz="1800" dirty="0">
                <a:latin typeface="Arial" charset="0"/>
                <a:cs typeface="Arial" charset="0"/>
              </a:rPr>
              <a:t>Approved academic institutions (AIs) are listed in ArmyIgnitED </a:t>
            </a:r>
          </a:p>
          <a:p>
            <a:pPr lvl="1">
              <a:buFont typeface="Wingdings" panose="05000000000000000000" pitchFamily="2" charset="2"/>
              <a:buChar char="§"/>
            </a:pPr>
            <a:r>
              <a:rPr lang="en-US" sz="1800" dirty="0">
                <a:latin typeface="Arial" charset="0"/>
                <a:cs typeface="Arial" charset="0"/>
              </a:rPr>
              <a:t>Must be regionally or nationally accredited institutions recognized by the US Department of Education and have signed the DoD MOU</a:t>
            </a:r>
          </a:p>
          <a:p>
            <a:pPr marL="457200" lvl="1" indent="0">
              <a:buNone/>
            </a:pPr>
            <a:endParaRPr lang="en-US" sz="1800" dirty="0">
              <a:latin typeface="Arial" charset="0"/>
              <a:cs typeface="Arial" charset="0"/>
            </a:endParaRPr>
          </a:p>
          <a:p>
            <a:pPr>
              <a:buFont typeface="Wingdings" panose="05000000000000000000" pitchFamily="2" charset="2"/>
              <a:buChar char="§"/>
            </a:pPr>
            <a:r>
              <a:rPr lang="en-US" sz="1800" b="1" dirty="0">
                <a:latin typeface="Arial" charset="0"/>
                <a:cs typeface="Arial" charset="0"/>
              </a:rPr>
              <a:t>Credentialing Assistance (CA) may be used at:</a:t>
            </a:r>
          </a:p>
          <a:p>
            <a:pPr lvl="1">
              <a:buFont typeface="Wingdings" panose="05000000000000000000" pitchFamily="2" charset="2"/>
              <a:buChar char="§"/>
            </a:pPr>
            <a:r>
              <a:rPr lang="en-US" sz="1800" dirty="0">
                <a:latin typeface="Arial" charset="0"/>
                <a:cs typeface="Arial" charset="0"/>
              </a:rPr>
              <a:t>Approved training providers are listed on the Credentialing Assistance On-Line (COOL) web site</a:t>
            </a:r>
          </a:p>
          <a:p>
            <a:pPr lvl="1">
              <a:buFont typeface="Wingdings" panose="05000000000000000000" pitchFamily="2" charset="2"/>
              <a:buChar char="§"/>
            </a:pPr>
            <a:r>
              <a:rPr lang="en-US" sz="1800" dirty="0">
                <a:latin typeface="Arial" charset="0"/>
                <a:cs typeface="Arial" charset="0"/>
              </a:rPr>
              <a:t>Must have been vetted through ACCESS AU</a:t>
            </a:r>
          </a:p>
          <a:p>
            <a:pPr lvl="1">
              <a:buFont typeface="Wingdings" panose="05000000000000000000" pitchFamily="2" charset="2"/>
              <a:buChar char="§"/>
            </a:pPr>
            <a:r>
              <a:rPr lang="en-US" sz="1800" dirty="0">
                <a:hlinkClick r:id="rId3"/>
              </a:rPr>
              <a:t>Army COOL - Costs and Funding - Army Credentialing Assistance (osd.mil)</a:t>
            </a:r>
            <a:endParaRPr lang="en-US" dirty="0">
              <a:latin typeface="Arial" charset="0"/>
              <a:cs typeface="Arial" charset="0"/>
            </a:endParaRPr>
          </a:p>
          <a:p>
            <a:pPr lvl="1">
              <a:buFont typeface="Wingdings" panose="05000000000000000000" pitchFamily="2" charset="2"/>
              <a:buChar char="§"/>
            </a:pPr>
            <a:endParaRPr lang="en-US" sz="2000" b="1" dirty="0">
              <a:latin typeface="Arial" charset="0"/>
              <a:cs typeface="Arial" charset="0"/>
            </a:endParaRPr>
          </a:p>
          <a:p>
            <a:pPr>
              <a:buFont typeface="Wingdings" panose="05000000000000000000" pitchFamily="2" charset="2"/>
              <a:buChar char="§"/>
            </a:pPr>
            <a:endParaRPr lang="en-US" sz="2400" dirty="0">
              <a:latin typeface="Arial" charset="0"/>
              <a:cs typeface="Arial" charset="0"/>
            </a:endParaRPr>
          </a:p>
          <a:p>
            <a:pPr lvl="1">
              <a:buFont typeface="Wingdings" panose="05000000000000000000" pitchFamily="2" charset="2"/>
              <a:buChar char="§"/>
            </a:pPr>
            <a:endParaRPr lang="en-US" sz="2000" b="1" dirty="0">
              <a:latin typeface="Arial" charset="0"/>
              <a:cs typeface="Arial" charset="0"/>
            </a:endParaRPr>
          </a:p>
          <a:p>
            <a:pPr lvl="1">
              <a:buFont typeface="Wingdings" panose="05000000000000000000" pitchFamily="2" charset="2"/>
              <a:buChar char="§"/>
            </a:pPr>
            <a:endParaRPr lang="en-US" sz="2000" b="1" dirty="0">
              <a:latin typeface="Arial" charset="0"/>
              <a:cs typeface="Arial" charset="0"/>
            </a:endParaRPr>
          </a:p>
          <a:p>
            <a:pPr lvl="1">
              <a:buFont typeface="Wingdings" panose="05000000000000000000" pitchFamily="2" charset="2"/>
              <a:buChar char="§"/>
            </a:pPr>
            <a:endParaRPr lang="en-US" sz="2000" b="1" dirty="0">
              <a:latin typeface="Arial" charset="0"/>
              <a:cs typeface="Arial" charset="0"/>
            </a:endParaRPr>
          </a:p>
          <a:p>
            <a:pPr>
              <a:buFont typeface="Wingdings" panose="05000000000000000000" pitchFamily="2" charset="2"/>
              <a:buChar char="§"/>
            </a:pPr>
            <a:endParaRPr lang="en-US" sz="2400" dirty="0">
              <a:latin typeface="Arial" charset="0"/>
              <a:cs typeface="Arial" charset="0"/>
            </a:endParaRPr>
          </a:p>
          <a:p>
            <a:pPr lvl="1">
              <a:buFont typeface="Wingdings" panose="05000000000000000000" pitchFamily="2" charset="2"/>
              <a:buChar char="§"/>
            </a:pPr>
            <a:endParaRPr lang="en-US" sz="2000" b="1" dirty="0">
              <a:latin typeface="Arial" charset="0"/>
              <a:cs typeface="Arial" charset="0"/>
            </a:endParaRPr>
          </a:p>
          <a:p>
            <a:pPr>
              <a:buFont typeface="Wingdings" panose="05000000000000000000" pitchFamily="2" charset="2"/>
              <a:buChar char="§"/>
            </a:pPr>
            <a:endParaRPr lang="en-US" sz="2600" dirty="0">
              <a:latin typeface="Arial" charset="0"/>
              <a:cs typeface="Arial" charset="0"/>
            </a:endParaRPr>
          </a:p>
          <a:p>
            <a:pPr lvl="1">
              <a:buFont typeface="Wingdings" panose="05000000000000000000" pitchFamily="2" charset="2"/>
              <a:buChar char="§"/>
            </a:pPr>
            <a:endParaRPr lang="en-US" sz="2200" dirty="0">
              <a:latin typeface="Arial" charset="0"/>
              <a:cs typeface="Arial" charset="0"/>
            </a:endParaRPr>
          </a:p>
          <a:p>
            <a:pPr lvl="1">
              <a:buFont typeface="Wingdings" panose="05000000000000000000" pitchFamily="2" charset="2"/>
              <a:buChar char="§"/>
            </a:pPr>
            <a:endParaRPr lang="en-US" sz="2600" dirty="0">
              <a:latin typeface="Arial" charset="0"/>
              <a:cs typeface="Arial" charset="0"/>
            </a:endParaRPr>
          </a:p>
        </p:txBody>
      </p:sp>
    </p:spTree>
    <p:extLst>
      <p:ext uri="{BB962C8B-B14F-4D97-AF65-F5344CB8AC3E}">
        <p14:creationId xmlns:p14="http://schemas.microsoft.com/office/powerpoint/2010/main" val="4108779974"/>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288604" y="524222"/>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Dropping / Withdrawing Classes</a:t>
            </a:r>
          </a:p>
        </p:txBody>
      </p:sp>
      <p:sp>
        <p:nvSpPr>
          <p:cNvPr id="10" name="Classification bottom">
            <a:extLst>
              <a:ext uri="{FF2B5EF4-FFF2-40B4-BE49-F238E27FC236}">
                <a16:creationId xmlns:a16="http://schemas.microsoft.com/office/drawing/2014/main" id="{950E6FD7-DD85-DB55-D442-F1E8959C4C80}"/>
              </a:ext>
            </a:extLst>
          </p:cNvPr>
          <p:cNvSpPr txBox="1"/>
          <p:nvPr/>
        </p:nvSpPr>
        <p:spPr bwMode="black">
          <a:xfrm>
            <a:off x="5501640" y="28756"/>
            <a:ext cx="1188720" cy="107722"/>
          </a:xfrm>
          <a:prstGeom prst="rect">
            <a:avLst/>
          </a:prstGeom>
          <a:noFill/>
        </p:spPr>
        <p:txBody>
          <a:bodyPr wrap="none" lIns="0" tIns="0" rIns="0" bIns="0" anchor="b" anchorCtr="0">
            <a:noAutofit/>
          </a:bodyPr>
          <a:lstStyle/>
          <a:p>
            <a:pPr algn="ctr" defTabSz="457200">
              <a:defRPr/>
            </a:pPr>
            <a:r>
              <a:rPr lang="en-US" sz="800" b="1" kern="600" dirty="0">
                <a:latin typeface="Arial" panose="020B0604020202020204"/>
                <a:cs typeface="Arial" panose="020B0604020202020204" pitchFamily="34" charset="0"/>
              </a:rPr>
              <a:t>CUI</a:t>
            </a:r>
          </a:p>
        </p:txBody>
      </p:sp>
      <p:sp>
        <p:nvSpPr>
          <p:cNvPr id="5" name="Content Placeholder 1">
            <a:extLst>
              <a:ext uri="{FF2B5EF4-FFF2-40B4-BE49-F238E27FC236}">
                <a16:creationId xmlns:a16="http://schemas.microsoft.com/office/drawing/2014/main" id="{95B975A1-C768-2E47-A636-9870AE193DFF}"/>
              </a:ext>
            </a:extLst>
          </p:cNvPr>
          <p:cNvSpPr>
            <a:spLocks noGrp="1"/>
          </p:cNvSpPr>
          <p:nvPr>
            <p:ph idx="1"/>
          </p:nvPr>
        </p:nvSpPr>
        <p:spPr>
          <a:xfrm>
            <a:off x="2288604" y="1913974"/>
            <a:ext cx="9564766" cy="4104325"/>
          </a:xfrm>
          <a:ln>
            <a:solidFill>
              <a:srgbClr val="0000FF"/>
            </a:solidFill>
          </a:ln>
        </p:spPr>
        <p:txBody>
          <a:bodyPr>
            <a:normAutofit/>
          </a:bodyPr>
          <a:lstStyle/>
          <a:p>
            <a:pPr>
              <a:buFont typeface="Wingdings" panose="05000000000000000000" pitchFamily="2" charset="2"/>
              <a:buChar char="§"/>
            </a:pPr>
            <a:r>
              <a:rPr lang="en-US" sz="2400" dirty="0"/>
              <a:t>Drops occur before the term start date or within the Academic Institution’s (AI) drop period</a:t>
            </a:r>
          </a:p>
          <a:p>
            <a:pPr>
              <a:buFont typeface="Wingdings" panose="05000000000000000000" pitchFamily="2" charset="2"/>
              <a:buChar char="§"/>
            </a:pPr>
            <a:r>
              <a:rPr lang="en-US" sz="2400" dirty="0"/>
              <a:t>Withdrawals happen after the course has started</a:t>
            </a:r>
          </a:p>
          <a:p>
            <a:pPr lvl="1">
              <a:buFont typeface="Wingdings" panose="05000000000000000000" pitchFamily="2" charset="2"/>
              <a:buChar char="§"/>
            </a:pPr>
            <a:r>
              <a:rPr lang="en-US" sz="2000" dirty="0"/>
              <a:t>Soldiers withdraw through the AI and AI must record withdrawal in ArmyIgnitED</a:t>
            </a:r>
          </a:p>
          <a:p>
            <a:pPr lvl="1">
              <a:buFont typeface="Wingdings" panose="05000000000000000000" pitchFamily="2" charset="2"/>
              <a:buChar char="§"/>
            </a:pPr>
            <a:r>
              <a:rPr lang="en-US" sz="2000" dirty="0"/>
              <a:t>Results in “W” Grade</a:t>
            </a:r>
          </a:p>
          <a:p>
            <a:pPr>
              <a:buFont typeface="Wingdings" panose="05000000000000000000" pitchFamily="2" charset="2"/>
              <a:buChar char="§"/>
            </a:pPr>
            <a:r>
              <a:rPr lang="en-US" sz="2400" dirty="0"/>
              <a:t>Withdrawals are either Personal or Military and occur after a fee has been assessed by the school </a:t>
            </a:r>
          </a:p>
          <a:p>
            <a:pPr lvl="1">
              <a:buFont typeface="Wingdings" panose="05000000000000000000" pitchFamily="2" charset="2"/>
              <a:buChar char="§"/>
            </a:pPr>
            <a:r>
              <a:rPr lang="en-US" sz="2000" dirty="0"/>
              <a:t>Personal: You pay the FTA back to the Army</a:t>
            </a:r>
          </a:p>
          <a:p>
            <a:pPr lvl="1">
              <a:buFont typeface="Wingdings" panose="05000000000000000000" pitchFamily="2" charset="2"/>
              <a:buChar char="§"/>
            </a:pPr>
            <a:r>
              <a:rPr lang="en-US" sz="2000" dirty="0"/>
              <a:t>Military: The Army waives the recoupment for the class</a:t>
            </a:r>
          </a:p>
          <a:p>
            <a:pPr>
              <a:buFont typeface="Wingdings" panose="05000000000000000000" pitchFamily="2" charset="2"/>
              <a:buChar char="§"/>
            </a:pPr>
            <a:endParaRPr lang="en-US" sz="2400" dirty="0"/>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15</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3704638490"/>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3202260" y="599078"/>
            <a:ext cx="69761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Recoupment Waivers (RW)</a:t>
            </a:r>
          </a:p>
        </p:txBody>
      </p:sp>
      <p:sp>
        <p:nvSpPr>
          <p:cNvPr id="10" name="Classification bottom">
            <a:extLst>
              <a:ext uri="{FF2B5EF4-FFF2-40B4-BE49-F238E27FC236}">
                <a16:creationId xmlns:a16="http://schemas.microsoft.com/office/drawing/2014/main" id="{950E6FD7-DD85-DB55-D442-F1E8959C4C80}"/>
              </a:ext>
            </a:extLst>
          </p:cNvPr>
          <p:cNvSpPr txBox="1"/>
          <p:nvPr/>
        </p:nvSpPr>
        <p:spPr bwMode="black">
          <a:xfrm>
            <a:off x="5501640" y="28756"/>
            <a:ext cx="1188720" cy="107722"/>
          </a:xfrm>
          <a:prstGeom prst="rect">
            <a:avLst/>
          </a:prstGeom>
          <a:noFill/>
        </p:spPr>
        <p:txBody>
          <a:bodyPr wrap="none" lIns="0" tIns="0" rIns="0" bIns="0" anchor="b" anchorCtr="0">
            <a:noAutofit/>
          </a:bodyPr>
          <a:lstStyle/>
          <a:p>
            <a:pPr algn="ctr" defTabSz="457200">
              <a:defRPr/>
            </a:pPr>
            <a:r>
              <a:rPr lang="en-US" sz="800" b="1" kern="600" dirty="0">
                <a:latin typeface="Arial" panose="020B0604020202020204"/>
                <a:cs typeface="Arial" panose="020B0604020202020204" pitchFamily="34" charset="0"/>
              </a:rPr>
              <a:t>CUI</a:t>
            </a:r>
          </a:p>
        </p:txBody>
      </p:sp>
      <p:sp>
        <p:nvSpPr>
          <p:cNvPr id="4" name="Content Placeholder 1">
            <a:extLst>
              <a:ext uri="{FF2B5EF4-FFF2-40B4-BE49-F238E27FC236}">
                <a16:creationId xmlns:a16="http://schemas.microsoft.com/office/drawing/2014/main" id="{062DB501-F3B3-75A6-2803-68ACDF2CF424}"/>
              </a:ext>
            </a:extLst>
          </p:cNvPr>
          <p:cNvSpPr>
            <a:spLocks noGrp="1"/>
          </p:cNvSpPr>
          <p:nvPr>
            <p:ph idx="1"/>
          </p:nvPr>
        </p:nvSpPr>
        <p:spPr>
          <a:xfrm>
            <a:off x="2321154" y="1935452"/>
            <a:ext cx="9584899" cy="4125983"/>
          </a:xfrm>
          <a:ln>
            <a:solidFill>
              <a:srgbClr val="0000FF"/>
            </a:solidFill>
          </a:ln>
        </p:spPr>
        <p:txBody>
          <a:bodyPr>
            <a:normAutofit/>
          </a:bodyPr>
          <a:lstStyle/>
          <a:p>
            <a:pPr>
              <a:buFont typeface="Wingdings" panose="05000000000000000000" pitchFamily="2" charset="2"/>
              <a:buChar char="§"/>
            </a:pPr>
            <a:r>
              <a:rPr lang="en-US" sz="2000" b="0" dirty="0">
                <a:latin typeface="Arial" charset="0"/>
                <a:cs typeface="Arial" charset="0"/>
              </a:rPr>
              <a:t>DA </a:t>
            </a:r>
            <a:r>
              <a:rPr lang="en-US" sz="2000" dirty="0">
                <a:latin typeface="Arial" charset="0"/>
                <a:cs typeface="Arial" charset="0"/>
              </a:rPr>
              <a:t>Form 7793 must be signed </a:t>
            </a:r>
            <a:r>
              <a:rPr lang="en-US" sz="2000" b="0" dirty="0">
                <a:latin typeface="Arial" charset="0"/>
                <a:cs typeface="Arial" charset="0"/>
              </a:rPr>
              <a:t>by your Commander and submitted in ArmyIgnitED, must be due to one of the following reasons:</a:t>
            </a:r>
          </a:p>
          <a:p>
            <a:pPr lvl="1">
              <a:lnSpc>
                <a:spcPct val="100000"/>
              </a:lnSpc>
              <a:buFont typeface="Wingdings" panose="05000000000000000000" pitchFamily="2" charset="2"/>
              <a:buChar char="§"/>
            </a:pPr>
            <a:r>
              <a:rPr lang="en-US" sz="1800" dirty="0">
                <a:latin typeface="Arial" charset="0"/>
                <a:cs typeface="Arial" charset="0"/>
              </a:rPr>
              <a:t>Unanticipated military duties</a:t>
            </a:r>
          </a:p>
          <a:p>
            <a:pPr lvl="1">
              <a:lnSpc>
                <a:spcPct val="100000"/>
              </a:lnSpc>
              <a:buFont typeface="Wingdings" panose="05000000000000000000" pitchFamily="2" charset="2"/>
              <a:buChar char="§"/>
            </a:pPr>
            <a:r>
              <a:rPr lang="en-US" sz="1800" dirty="0">
                <a:latin typeface="Arial" charset="0"/>
                <a:cs typeface="Arial" charset="0"/>
              </a:rPr>
              <a:t>Illness</a:t>
            </a:r>
          </a:p>
          <a:p>
            <a:pPr lvl="1">
              <a:lnSpc>
                <a:spcPct val="100000"/>
              </a:lnSpc>
              <a:buFont typeface="Wingdings" panose="05000000000000000000" pitchFamily="2" charset="2"/>
              <a:buChar char="§"/>
            </a:pPr>
            <a:r>
              <a:rPr lang="en-US" sz="1800" dirty="0">
                <a:latin typeface="Arial" charset="0"/>
                <a:cs typeface="Arial" charset="0"/>
              </a:rPr>
              <a:t>Unanticipated hospitalization</a:t>
            </a:r>
          </a:p>
          <a:p>
            <a:pPr lvl="1">
              <a:lnSpc>
                <a:spcPct val="100000"/>
              </a:lnSpc>
              <a:buFont typeface="Wingdings" panose="05000000000000000000" pitchFamily="2" charset="2"/>
              <a:buChar char="§"/>
            </a:pPr>
            <a:r>
              <a:rPr lang="en-US" sz="1800" dirty="0">
                <a:latin typeface="Arial" charset="0"/>
                <a:cs typeface="Arial" charset="0"/>
              </a:rPr>
              <a:t>Emergency leave</a:t>
            </a:r>
          </a:p>
          <a:p>
            <a:pPr lvl="1">
              <a:lnSpc>
                <a:spcPct val="100000"/>
              </a:lnSpc>
              <a:buFont typeface="Wingdings" panose="05000000000000000000" pitchFamily="2" charset="2"/>
              <a:buChar char="§"/>
            </a:pPr>
            <a:r>
              <a:rPr lang="en-US" sz="1800" dirty="0">
                <a:latin typeface="Arial" charset="0"/>
                <a:cs typeface="Arial" charset="0"/>
              </a:rPr>
              <a:t>Other unanticipated situations considered on a case-by-case basis</a:t>
            </a:r>
          </a:p>
          <a:p>
            <a:pPr>
              <a:lnSpc>
                <a:spcPct val="100000"/>
              </a:lnSpc>
              <a:buFont typeface="Wingdings" panose="05000000000000000000" pitchFamily="2" charset="2"/>
              <a:buChar char="§"/>
            </a:pPr>
            <a:r>
              <a:rPr lang="en-US" sz="2000" dirty="0">
                <a:latin typeface="Arial" charset="0"/>
                <a:cs typeface="Arial" charset="0"/>
              </a:rPr>
              <a:t>Reviewed</a:t>
            </a:r>
            <a:r>
              <a:rPr lang="en-US" sz="2000" b="0" dirty="0">
                <a:latin typeface="Arial" charset="0"/>
                <a:cs typeface="Arial" charset="0"/>
              </a:rPr>
              <a:t> by Army Credentialing and Continuing Education Services for Soldiers (ACCESS) </a:t>
            </a:r>
          </a:p>
          <a:p>
            <a:pPr lvl="1">
              <a:lnSpc>
                <a:spcPct val="100000"/>
              </a:lnSpc>
              <a:buFont typeface="Wingdings" panose="05000000000000000000" pitchFamily="2" charset="2"/>
              <a:buChar char="§"/>
            </a:pPr>
            <a:r>
              <a:rPr lang="en-US" sz="1800" dirty="0">
                <a:highlight>
                  <a:srgbClr val="FFFFFF"/>
                </a:highlight>
                <a:latin typeface="Arial"/>
                <a:cs typeface="Arial"/>
              </a:rPr>
              <a:t>Approved RW returns credits and funding back to Soldier’s ArmyIgnitED account</a:t>
            </a:r>
            <a:endParaRPr lang="en-US" sz="1800" dirty="0">
              <a:latin typeface="Arial" charset="0"/>
              <a:cs typeface="Arial" charset="0"/>
            </a:endParaRPr>
          </a:p>
          <a:p>
            <a:pPr lvl="1">
              <a:lnSpc>
                <a:spcPct val="100000"/>
              </a:lnSpc>
              <a:buFont typeface="Wingdings" panose="05000000000000000000" pitchFamily="2" charset="2"/>
              <a:buChar char="§"/>
            </a:pPr>
            <a:r>
              <a:rPr lang="en-US" sz="1800" b="0" dirty="0">
                <a:latin typeface="Arial" charset="0"/>
                <a:cs typeface="Arial" charset="0"/>
              </a:rPr>
              <a:t>Disapproved </a:t>
            </a:r>
            <a:r>
              <a:rPr lang="en-US" sz="1800" dirty="0">
                <a:latin typeface="Arial" charset="0"/>
                <a:cs typeface="Arial" charset="0"/>
              </a:rPr>
              <a:t>RW</a:t>
            </a:r>
            <a:r>
              <a:rPr lang="en-US" sz="1800" b="0" dirty="0">
                <a:latin typeface="Arial" charset="0"/>
                <a:cs typeface="Arial" charset="0"/>
              </a:rPr>
              <a:t>s = recoupment (Soldier repays the Army)</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16</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3942271030"/>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205477" y="450822"/>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STATE TUITION ASSISTANCE</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17</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4" name="Content Placeholder 1">
            <a:extLst>
              <a:ext uri="{FF2B5EF4-FFF2-40B4-BE49-F238E27FC236}">
                <a16:creationId xmlns:a16="http://schemas.microsoft.com/office/drawing/2014/main" id="{062DB501-F3B3-75A6-2803-68ACDF2CF424}"/>
              </a:ext>
            </a:extLst>
          </p:cNvPr>
          <p:cNvSpPr>
            <a:spLocks noGrp="1"/>
          </p:cNvSpPr>
          <p:nvPr>
            <p:ph idx="1"/>
          </p:nvPr>
        </p:nvSpPr>
        <p:spPr>
          <a:xfrm>
            <a:off x="2316046" y="1862864"/>
            <a:ext cx="8748627" cy="4544314"/>
          </a:xfrm>
          <a:ln>
            <a:solidFill>
              <a:srgbClr val="0000FF"/>
            </a:solidFill>
          </a:ln>
        </p:spPr>
        <p:txBody>
          <a:bodyPr>
            <a:normAutofit fontScale="85000" lnSpcReduction="10000"/>
          </a:bodyPr>
          <a:lstStyle/>
          <a:p>
            <a:r>
              <a:rPr lang="en-US" sz="2800" dirty="0">
                <a:ea typeface="+mn-lt"/>
                <a:cs typeface="+mn-lt"/>
                <a:hlinkClick r:id="rId3"/>
              </a:rPr>
              <a:t>https://ne.ng.mil/Resources/Education-Incentives/State-Tuition-Assistance-Information/</a:t>
            </a:r>
            <a:r>
              <a:rPr lang="en-US" sz="2800" dirty="0">
                <a:ea typeface="+mn-lt"/>
                <a:cs typeface="+mn-lt"/>
              </a:rPr>
              <a:t> </a:t>
            </a:r>
          </a:p>
          <a:p>
            <a:r>
              <a:rPr lang="en-US" sz="2800" dirty="0">
                <a:cs typeface="Calibri"/>
              </a:rPr>
              <a:t>STA covers 100% for undergraduate and 50% for graduate studies up to the UNL rate of $277 per credit hour.</a:t>
            </a:r>
          </a:p>
          <a:p>
            <a:r>
              <a:rPr lang="en-US" sz="2800" dirty="0">
                <a:cs typeface="Calibri"/>
              </a:rPr>
              <a:t>All student/soldiers need to be in good standing.</a:t>
            </a:r>
          </a:p>
          <a:p>
            <a:r>
              <a:rPr lang="en-US" sz="2800" dirty="0">
                <a:cs typeface="Calibri"/>
              </a:rPr>
              <a:t>There is a 3-year obligation from the last day of the last class.</a:t>
            </a:r>
          </a:p>
          <a:p>
            <a:r>
              <a:rPr lang="en-US" sz="2400" dirty="0">
                <a:solidFill>
                  <a:srgbClr val="444444"/>
                </a:solidFill>
                <a:ea typeface="+mn-lt"/>
                <a:cs typeface="+mn-lt"/>
              </a:rPr>
              <a:t>All Nebraska National Guard Soldiers and Airmen who are approved for tuition assistance will provide the State Tuition Office with an accurate list of classes. This information can be emailed to the State Tuition Office (</a:t>
            </a:r>
            <a:r>
              <a:rPr lang="en-US" sz="2400" dirty="0">
                <a:solidFill>
                  <a:srgbClr val="003366"/>
                </a:solidFill>
                <a:ea typeface="+mn-lt"/>
                <a:cs typeface="+mn-lt"/>
                <a:hlinkClick r:id="rId4"/>
              </a:rPr>
              <a:t>ng.ne.nearng.mbx.state-tuition@army.mil </a:t>
            </a:r>
            <a:r>
              <a:rPr lang="en-US" sz="2400" dirty="0">
                <a:solidFill>
                  <a:srgbClr val="444444"/>
                </a:solidFill>
                <a:ea typeface="+mn-lt"/>
                <a:cs typeface="+mn-lt"/>
              </a:rPr>
              <a:t>) at any time after student has received his/her email approval BUT no later than 10 days following the start of the term/semester/session. Failure to provide this information will result in the loss of approval of the requested tuition assistance and the student will be required to pay for charged tuition costs.</a:t>
            </a:r>
            <a:endParaRPr lang="en-US" sz="2400" dirty="0">
              <a:cs typeface="Calibri"/>
            </a:endParaRPr>
          </a:p>
          <a:p>
            <a:pPr>
              <a:buFont typeface="Wingdings" panose="05000000000000000000" pitchFamily="2" charset="2"/>
              <a:buChar char="§"/>
            </a:pPr>
            <a:endParaRPr lang="en-US" sz="2400" b="0" dirty="0">
              <a:latin typeface="Arial" charset="0"/>
              <a:cs typeface="Arial" charset="0"/>
            </a:endParaRPr>
          </a:p>
        </p:txBody>
      </p:sp>
    </p:spTree>
    <p:extLst>
      <p:ext uri="{BB962C8B-B14F-4D97-AF65-F5344CB8AC3E}">
        <p14:creationId xmlns:p14="http://schemas.microsoft.com/office/powerpoint/2010/main" val="3842481945"/>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E7D8-0996-EBC2-6536-B05E604488BF}"/>
              </a:ext>
            </a:extLst>
          </p:cNvPr>
          <p:cNvSpPr>
            <a:spLocks noGrp="1"/>
          </p:cNvSpPr>
          <p:nvPr>
            <p:ph type="title"/>
          </p:nvPr>
        </p:nvSpPr>
        <p:spPr>
          <a:xfrm>
            <a:off x="1198181" y="560881"/>
            <a:ext cx="9795638" cy="1114380"/>
          </a:xfrm>
        </p:spPr>
        <p:txBody>
          <a:bodyPr vert="horz" lIns="91440" tIns="45720" rIns="91440" bIns="45720" rtlCol="0" anchor="b">
            <a:noAutofit/>
          </a:bodyPr>
          <a:lstStyle/>
          <a:p>
            <a:pPr algn="ctr"/>
            <a:r>
              <a:rPr lang="en-US" b="1" dirty="0">
                <a:cs typeface="Calibri Light"/>
              </a:rPr>
              <a:t>STATE TUITION ASSISTANCE APPLICATION</a:t>
            </a:r>
            <a:endParaRPr lang="en-US" dirty="0"/>
          </a:p>
        </p:txBody>
      </p:sp>
      <p:pic>
        <p:nvPicPr>
          <p:cNvPr id="4" name="Picture 3" descr="ADDITIONAL ELIGIBILITY REQUIREMENTS&#10;I certify that I understand and will abide by the Laws and Regulations pertaining to the Nebraska National Guard Tuition Assistance Program contained in R.R.S 85-505 through 85-508 and NEARNG Reg 621-10 and NEANG Reg 213-10. 1| also authorize the school to release academic information to the Nebraska Military Department as it applies to me.&#10;(NOTE: Click here to read the regulation)&#10;By clicking here to Apply for State Tuition Assistance (to apply for classes), you are acknowledging you have read and understand NEARNG Reg 621-10 and NEANG Reg 213-10, and consent to be bound by and are becoming a party to this agreement.&#10;Username: the initials of your full name (3 initials) + last 4 digits of your Social Security Number&#10;Password: goguard">
            <a:extLst>
              <a:ext uri="{FF2B5EF4-FFF2-40B4-BE49-F238E27FC236}">
                <a16:creationId xmlns:a16="http://schemas.microsoft.com/office/drawing/2014/main" id="{DB4167AA-2D88-9588-DC10-130165412675}"/>
              </a:ext>
            </a:extLst>
          </p:cNvPr>
          <p:cNvPicPr>
            <a:picLocks noChangeAspect="1"/>
          </p:cNvPicPr>
          <p:nvPr/>
        </p:nvPicPr>
        <p:blipFill>
          <a:blip r:embed="rId2"/>
          <a:stretch>
            <a:fillRect/>
          </a:stretch>
        </p:blipFill>
        <p:spPr>
          <a:xfrm>
            <a:off x="2487335" y="3115503"/>
            <a:ext cx="4811314" cy="3030695"/>
          </a:xfrm>
          <a:prstGeom prst="rect">
            <a:avLst/>
          </a:prstGeom>
        </p:spPr>
      </p:pic>
      <p:pic>
        <p:nvPicPr>
          <p:cNvPr id="5" name="Picture 4" descr="Screenshot of nebraska.gov/nmd/tuition/assist/general.phtml sign in page asking for username and password">
            <a:extLst>
              <a:ext uri="{FF2B5EF4-FFF2-40B4-BE49-F238E27FC236}">
                <a16:creationId xmlns:a16="http://schemas.microsoft.com/office/drawing/2014/main" id="{1541CC5A-8FD4-4000-BE2F-F821008DD32A}"/>
              </a:ext>
            </a:extLst>
          </p:cNvPr>
          <p:cNvPicPr>
            <a:picLocks noChangeAspect="1"/>
          </p:cNvPicPr>
          <p:nvPr/>
        </p:nvPicPr>
        <p:blipFill>
          <a:blip r:embed="rId3"/>
          <a:stretch>
            <a:fillRect/>
          </a:stretch>
        </p:blipFill>
        <p:spPr>
          <a:xfrm>
            <a:off x="8221167" y="3312207"/>
            <a:ext cx="3830925" cy="2637289"/>
          </a:xfrm>
          <a:prstGeom prst="rect">
            <a:avLst/>
          </a:prstGeom>
        </p:spPr>
      </p:pic>
      <p:sp>
        <p:nvSpPr>
          <p:cNvPr id="6" name="TextBox 5">
            <a:extLst>
              <a:ext uri="{FF2B5EF4-FFF2-40B4-BE49-F238E27FC236}">
                <a16:creationId xmlns:a16="http://schemas.microsoft.com/office/drawing/2014/main" id="{247AFFDF-0336-7384-891F-DCE52B73A262}"/>
              </a:ext>
            </a:extLst>
          </p:cNvPr>
          <p:cNvSpPr txBox="1"/>
          <p:nvPr/>
        </p:nvSpPr>
        <p:spPr>
          <a:xfrm>
            <a:off x="2487334" y="2054775"/>
            <a:ext cx="9025111" cy="369332"/>
          </a:xfrm>
          <a:prstGeom prst="rect">
            <a:avLst/>
          </a:prstGeom>
          <a:noFill/>
        </p:spPr>
        <p:txBody>
          <a:bodyPr wrap="square">
            <a:spAutoFit/>
          </a:bodyPr>
          <a:lstStyle/>
          <a:p>
            <a:r>
              <a:rPr lang="en-US" b="1" dirty="0">
                <a:solidFill>
                  <a:srgbClr val="0070C0"/>
                </a:solidFill>
              </a:rPr>
              <a:t>https://ne.ng.mil/Resources/Education-Incentives/State-Tuition-Assistance-Information/</a:t>
            </a:r>
          </a:p>
        </p:txBody>
      </p:sp>
    </p:spTree>
    <p:extLst>
      <p:ext uri="{BB962C8B-B14F-4D97-AF65-F5344CB8AC3E}">
        <p14:creationId xmlns:p14="http://schemas.microsoft.com/office/powerpoint/2010/main" val="2357742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205477" y="450822"/>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GI BILL BENEFITS</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19</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4" name="Content Placeholder 1">
            <a:extLst>
              <a:ext uri="{FF2B5EF4-FFF2-40B4-BE49-F238E27FC236}">
                <a16:creationId xmlns:a16="http://schemas.microsoft.com/office/drawing/2014/main" id="{062DB501-F3B3-75A6-2803-68ACDF2CF424}"/>
              </a:ext>
            </a:extLst>
          </p:cNvPr>
          <p:cNvSpPr>
            <a:spLocks noGrp="1"/>
          </p:cNvSpPr>
          <p:nvPr>
            <p:ph idx="1"/>
          </p:nvPr>
        </p:nvSpPr>
        <p:spPr>
          <a:xfrm>
            <a:off x="2316046" y="1862864"/>
            <a:ext cx="8748627" cy="4343064"/>
          </a:xfrm>
          <a:ln>
            <a:solidFill>
              <a:srgbClr val="0000FF"/>
            </a:solidFill>
          </a:ln>
        </p:spPr>
        <p:txBody>
          <a:bodyPr>
            <a:normAutofit lnSpcReduction="10000"/>
          </a:bodyPr>
          <a:lstStyle/>
          <a:p>
            <a:r>
              <a:rPr lang="en-US" sz="2200" dirty="0">
                <a:ea typeface="+mn-lt"/>
                <a:cs typeface="+mn-lt"/>
                <a:hlinkClick r:id="rId3"/>
              </a:rPr>
              <a:t>https://www.va.gov/education/</a:t>
            </a:r>
            <a:r>
              <a:rPr lang="en-US" sz="2200" dirty="0">
                <a:ea typeface="+mn-lt"/>
                <a:cs typeface="+mn-lt"/>
              </a:rPr>
              <a:t> </a:t>
            </a:r>
          </a:p>
          <a:p>
            <a:r>
              <a:rPr lang="en-US" sz="2200" b="1" dirty="0">
                <a:cs typeface="Calibri"/>
              </a:rPr>
              <a:t>CH 1606 Montgomery Selected Reserve</a:t>
            </a:r>
          </a:p>
          <a:p>
            <a:pPr lvl="1"/>
            <a:r>
              <a:rPr lang="en-US" sz="1400" dirty="0"/>
              <a:t>High school</a:t>
            </a:r>
          </a:p>
          <a:p>
            <a:pPr lvl="1"/>
            <a:r>
              <a:rPr lang="en-US" sz="1400" dirty="0"/>
              <a:t>IADT complete</a:t>
            </a:r>
          </a:p>
          <a:p>
            <a:pPr lvl="1"/>
            <a:r>
              <a:rPr lang="en-US" sz="1400" dirty="0"/>
              <a:t>6-year contract</a:t>
            </a:r>
          </a:p>
          <a:p>
            <a:pPr lvl="1"/>
            <a:r>
              <a:rPr lang="en-US" sz="1400" dirty="0"/>
              <a:t>AGR Soldiers with a MGIB-SR initial eligibility date on or after 30 June 2008 will not have their MGIB-SR eligibility suspended and remain eligible to receive MGIB-SR payments.</a:t>
            </a:r>
          </a:p>
          <a:p>
            <a:pPr lvl="1"/>
            <a:r>
              <a:rPr lang="en-US" sz="1400" dirty="0"/>
              <a:t>Did you apply for your benefits on VA.gov?</a:t>
            </a:r>
          </a:p>
          <a:p>
            <a:pPr marL="0" indent="0">
              <a:buNone/>
            </a:pPr>
            <a:r>
              <a:rPr lang="en-US" sz="1200" dirty="0">
                <a:solidFill>
                  <a:srgbClr val="1B1B1B"/>
                </a:solidFill>
                <a:ea typeface="+mn-lt"/>
                <a:cs typeface="+mn-lt"/>
              </a:rPr>
              <a:t>The amounts listed here are for a full month of enrollment. We’ll pay you a percentage of the full month’s rate based on the number of days that you’re enrolled in the month. We call this a prorated payment. For example, if your school starts on the 20th, you will get a payment for 10 days of enrollment that month. Your payment would be 1/3 of the monthly rate. </a:t>
            </a:r>
            <a:endParaRPr lang="en-US" sz="2000" dirty="0">
              <a:cs typeface="Calibri"/>
            </a:endParaRPr>
          </a:p>
          <a:p>
            <a:pPr marL="0" indent="0">
              <a:buNone/>
            </a:pPr>
            <a:r>
              <a:rPr lang="en-US" sz="1200" dirty="0">
                <a:solidFill>
                  <a:srgbClr val="1B1B1B"/>
                </a:solidFill>
                <a:ea typeface="+mn-lt"/>
                <a:cs typeface="+mn-lt"/>
              </a:rPr>
              <a:t>We’ll pay you up to the rate listed here based on how many courses you’re taking:</a:t>
            </a:r>
            <a:endParaRPr lang="en-US" dirty="0">
              <a:cs typeface="Calibri" panose="020F0502020204030204"/>
            </a:endParaRPr>
          </a:p>
          <a:p>
            <a:r>
              <a:rPr lang="en-US" sz="1200" b="1" dirty="0">
                <a:solidFill>
                  <a:srgbClr val="1B1B1B"/>
                </a:solidFill>
                <a:ea typeface="+mn-lt"/>
                <a:cs typeface="+mn-lt"/>
              </a:rPr>
              <a:t>Full-time enrollment: </a:t>
            </a:r>
            <a:r>
              <a:rPr lang="en-US" sz="1200" dirty="0">
                <a:solidFill>
                  <a:srgbClr val="1B1B1B"/>
                </a:solidFill>
                <a:ea typeface="+mn-lt"/>
                <a:cs typeface="+mn-lt"/>
              </a:rPr>
              <a:t>$481.00 for each full month</a:t>
            </a:r>
            <a:endParaRPr lang="en-US" dirty="0"/>
          </a:p>
          <a:p>
            <a:r>
              <a:rPr lang="en-US" sz="1200" b="1" dirty="0">
                <a:solidFill>
                  <a:srgbClr val="1B1B1B"/>
                </a:solidFill>
                <a:ea typeface="+mn-lt"/>
                <a:cs typeface="+mn-lt"/>
              </a:rPr>
              <a:t>3/4-time enrollment: </a:t>
            </a:r>
            <a:r>
              <a:rPr lang="en-US" sz="1200" dirty="0">
                <a:solidFill>
                  <a:srgbClr val="1B1B1B"/>
                </a:solidFill>
                <a:ea typeface="+mn-lt"/>
                <a:cs typeface="+mn-lt"/>
              </a:rPr>
              <a:t>$349.00 for each full month</a:t>
            </a:r>
            <a:endParaRPr lang="en-US" dirty="0"/>
          </a:p>
          <a:p>
            <a:r>
              <a:rPr lang="en-US" sz="1200" b="1" dirty="0">
                <a:solidFill>
                  <a:srgbClr val="1B1B1B"/>
                </a:solidFill>
                <a:ea typeface="+mn-lt"/>
                <a:cs typeface="+mn-lt"/>
              </a:rPr>
              <a:t>1/2-time enrollment:</a:t>
            </a:r>
            <a:r>
              <a:rPr lang="en-US" sz="1200" dirty="0">
                <a:solidFill>
                  <a:srgbClr val="1B1B1B"/>
                </a:solidFill>
                <a:ea typeface="+mn-lt"/>
                <a:cs typeface="+mn-lt"/>
              </a:rPr>
              <a:t> $233.00 for each full month</a:t>
            </a:r>
            <a:endParaRPr lang="en-US" dirty="0"/>
          </a:p>
          <a:p>
            <a:r>
              <a:rPr lang="en-US" sz="1200" b="1" dirty="0">
                <a:solidFill>
                  <a:srgbClr val="1B1B1B"/>
                </a:solidFill>
                <a:ea typeface="+mn-lt"/>
                <a:cs typeface="+mn-lt"/>
              </a:rPr>
              <a:t>Less than 1/2-time enrollment:</a:t>
            </a:r>
            <a:r>
              <a:rPr lang="en-US" sz="1200" dirty="0">
                <a:solidFill>
                  <a:srgbClr val="1B1B1B"/>
                </a:solidFill>
                <a:ea typeface="+mn-lt"/>
                <a:cs typeface="+mn-lt"/>
              </a:rPr>
              <a:t> $116.50 for each full month</a:t>
            </a:r>
            <a:endParaRPr lang="en-US" dirty="0"/>
          </a:p>
          <a:p>
            <a:pPr>
              <a:buFont typeface="Wingdings" panose="05000000000000000000" pitchFamily="2" charset="2"/>
              <a:buChar char="§"/>
            </a:pPr>
            <a:endParaRPr lang="en-US" sz="2400" b="0" dirty="0">
              <a:latin typeface="Arial" charset="0"/>
              <a:cs typeface="Arial" charset="0"/>
            </a:endParaRPr>
          </a:p>
        </p:txBody>
      </p:sp>
    </p:spTree>
    <p:extLst>
      <p:ext uri="{BB962C8B-B14F-4D97-AF65-F5344CB8AC3E}">
        <p14:creationId xmlns:p14="http://schemas.microsoft.com/office/powerpoint/2010/main" val="1142348124"/>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F6CCED7-B652-F9F6-5BAD-CF9C0DE3E941}"/>
              </a:ext>
            </a:extLst>
          </p:cNvPr>
          <p:cNvSpPr>
            <a:spLocks noGrp="1"/>
          </p:cNvSpPr>
          <p:nvPr>
            <p:ph type="title"/>
          </p:nvPr>
        </p:nvSpPr>
        <p:spPr>
          <a:xfrm>
            <a:off x="4854804" y="558488"/>
            <a:ext cx="4182326" cy="647531"/>
          </a:xfrm>
          <a:ln>
            <a:noFill/>
          </a:ln>
        </p:spPr>
        <p:txBody>
          <a:bodyPr>
            <a:normAutofit fontScale="90000"/>
          </a:bodyPr>
          <a:lstStyle/>
          <a:p>
            <a:r>
              <a:rPr lang="en-US" b="1" dirty="0">
                <a:solidFill>
                  <a:srgbClr val="FFC000"/>
                </a:solidFill>
                <a:effectLst>
                  <a:outerShdw blurRad="38100" dist="38100" dir="2700000" algn="tl">
                    <a:srgbClr val="000000">
                      <a:alpha val="43137"/>
                    </a:srgbClr>
                  </a:outerShdw>
                </a:effectLst>
                <a:cs typeface="Arial"/>
              </a:rPr>
              <a:t>Requirement </a:t>
            </a:r>
            <a:endParaRPr lang="en-US" b="1" dirty="0">
              <a:solidFill>
                <a:srgbClr val="FFC000"/>
              </a:solidFill>
              <a:effectLst>
                <a:outerShdw blurRad="38100" dist="38100" dir="2700000" algn="tl">
                  <a:srgbClr val="000000">
                    <a:alpha val="43137"/>
                  </a:srgbClr>
                </a:outerShdw>
              </a:effectLst>
            </a:endParaRPr>
          </a:p>
        </p:txBody>
      </p:sp>
      <p:sp>
        <p:nvSpPr>
          <p:cNvPr id="12" name="Content Placeholder 11">
            <a:extLst>
              <a:ext uri="{FF2B5EF4-FFF2-40B4-BE49-F238E27FC236}">
                <a16:creationId xmlns:a16="http://schemas.microsoft.com/office/drawing/2014/main" id="{81984C86-DC2E-059C-5DFB-874A8A307F79}"/>
              </a:ext>
            </a:extLst>
          </p:cNvPr>
          <p:cNvSpPr>
            <a:spLocks noGrp="1"/>
          </p:cNvSpPr>
          <p:nvPr>
            <p:ph idx="1"/>
          </p:nvPr>
        </p:nvSpPr>
        <p:spPr>
          <a:xfrm>
            <a:off x="2373590" y="1905091"/>
            <a:ext cx="9292546" cy="4109238"/>
          </a:xfrm>
          <a:ln>
            <a:solidFill>
              <a:schemeClr val="tx1"/>
            </a:solidFill>
          </a:ln>
        </p:spPr>
        <p:txBody>
          <a:bodyPr vert="horz" lIns="91440" tIns="45720" rIns="91440" bIns="45720" rtlCol="0" anchor="t">
            <a:normAutofit/>
          </a:bodyPr>
          <a:lstStyle/>
          <a:p>
            <a:pPr>
              <a:buFont typeface="Wingdings" panose="05000000000000000000" pitchFamily="2" charset="2"/>
              <a:buChar char="§"/>
            </a:pPr>
            <a:endParaRPr lang="en-US" sz="800" i="1" dirty="0"/>
          </a:p>
          <a:p>
            <a:pPr>
              <a:buFont typeface="Wingdings" panose="05000000000000000000" pitchFamily="2" charset="2"/>
              <a:buChar char="§"/>
            </a:pPr>
            <a:r>
              <a:rPr lang="en-US" b="1" dirty="0"/>
              <a:t> As of 1 October 2024, Soldiers must complete </a:t>
            </a:r>
            <a:r>
              <a:rPr lang="en-US" b="1" dirty="0" err="1"/>
              <a:t>ArmyIgnitED</a:t>
            </a:r>
            <a:r>
              <a:rPr lang="en-US" b="1" dirty="0"/>
              <a:t> 101 training and Career Path Decide (CPD) prior to creating an education goal to receive Federal Tuition Assistance (one-time completion)</a:t>
            </a:r>
          </a:p>
          <a:p>
            <a:pPr>
              <a:buFont typeface="Wingdings" panose="05000000000000000000" pitchFamily="2" charset="2"/>
              <a:buChar char="§"/>
            </a:pPr>
            <a:endParaRPr lang="en-US" b="1" dirty="0"/>
          </a:p>
          <a:p>
            <a:pPr>
              <a:buFont typeface="Wingdings" panose="05000000000000000000" pitchFamily="2" charset="2"/>
              <a:buChar char="§"/>
            </a:pPr>
            <a:r>
              <a:rPr lang="en-US" b="1" dirty="0"/>
              <a:t> Grandfather Clause:  Soldiers who have used TA/CA benefits prior to 1 October 2024 are NOT required to complete this training</a:t>
            </a:r>
          </a:p>
          <a:p>
            <a:pPr>
              <a:buFont typeface="Wingdings" panose="05000000000000000000" pitchFamily="2" charset="2"/>
              <a:buChar char="§"/>
            </a:pPr>
            <a:endParaRPr lang="en-US" b="1" dirty="0"/>
          </a:p>
          <a:p>
            <a:pPr>
              <a:buFont typeface="Wingdings" panose="05000000000000000000" pitchFamily="2" charset="2"/>
              <a:buChar char="§"/>
            </a:pPr>
            <a:endParaRPr lang="en-US" dirty="0">
              <a:cs typeface="Arial"/>
            </a:endParaRPr>
          </a:p>
          <a:p>
            <a:pPr>
              <a:buFont typeface="Wingdings" panose="05000000000000000000" pitchFamily="2" charset="2"/>
              <a:buChar char="§"/>
            </a:pPr>
            <a:endParaRPr lang="en-US" dirty="0">
              <a:cs typeface="Arial"/>
            </a:endParaRPr>
          </a:p>
        </p:txBody>
      </p:sp>
      <p:sp>
        <p:nvSpPr>
          <p:cNvPr id="2" name="Slide Number Placeholder 5">
            <a:extLst>
              <a:ext uri="{FF2B5EF4-FFF2-40B4-BE49-F238E27FC236}">
                <a16:creationId xmlns:a16="http://schemas.microsoft.com/office/drawing/2014/main" id="{101D4FCC-853F-D43C-823B-2B66BAFA327A}"/>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2</a:t>
            </a:fld>
            <a:endParaRPr lang="en-US" sz="800" dirty="0">
              <a:solidFill>
                <a:schemeClr val="bg1"/>
              </a:solidFill>
            </a:endParaRPr>
          </a:p>
        </p:txBody>
      </p:sp>
      <p:sp>
        <p:nvSpPr>
          <p:cNvPr id="4" name="Classification bottom">
            <a:extLst>
              <a:ext uri="{FF2B5EF4-FFF2-40B4-BE49-F238E27FC236}">
                <a16:creationId xmlns:a16="http://schemas.microsoft.com/office/drawing/2014/main" id="{5DD5E28B-6AA9-8F6F-D47B-9062B44B771C}"/>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1818469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1DD5-DD69-9D91-67A0-23477AC86F26}"/>
              </a:ext>
            </a:extLst>
          </p:cNvPr>
          <p:cNvSpPr>
            <a:spLocks noGrp="1"/>
          </p:cNvSpPr>
          <p:nvPr>
            <p:ph type="title"/>
          </p:nvPr>
        </p:nvSpPr>
        <p:spPr>
          <a:xfrm>
            <a:off x="2460629" y="2761744"/>
            <a:ext cx="3085732" cy="2547257"/>
          </a:xfrm>
          <a:noFill/>
        </p:spPr>
        <p:txBody>
          <a:bodyPr vert="horz" lIns="91440" tIns="45720" rIns="91440" bIns="45720" rtlCol="0" anchor="ctr">
            <a:normAutofit/>
          </a:bodyPr>
          <a:lstStyle/>
          <a:p>
            <a:pPr algn="ctr"/>
            <a:r>
              <a:rPr lang="en-US" dirty="0">
                <a:solidFill>
                  <a:schemeClr val="tx1"/>
                </a:solidFill>
                <a:cs typeface="Calibri Light"/>
              </a:rPr>
              <a:t>CH 1606 </a:t>
            </a:r>
            <a:br>
              <a:rPr lang="en-US" dirty="0">
                <a:solidFill>
                  <a:schemeClr val="tx1"/>
                </a:solidFill>
                <a:cs typeface="Calibri Light"/>
              </a:rPr>
            </a:br>
            <a:r>
              <a:rPr lang="en-US" dirty="0">
                <a:solidFill>
                  <a:schemeClr val="tx1"/>
                </a:solidFill>
                <a:cs typeface="Calibri Light"/>
              </a:rPr>
              <a:t>GI BILL Application</a:t>
            </a:r>
            <a:endParaRPr lang="en-US" kern="1200" dirty="0">
              <a:solidFill>
                <a:schemeClr val="tx1"/>
              </a:solidFill>
              <a:latin typeface="+mj-lt"/>
              <a:ea typeface="+mj-ea"/>
              <a:cs typeface="+mj-cs"/>
            </a:endParaRPr>
          </a:p>
        </p:txBody>
      </p:sp>
      <p:pic>
        <p:nvPicPr>
          <p:cNvPr id="4" name="Picture 3" descr="Screenshot showing: vagov/education/about-gi-bill-benefits/montgomery-selected-reserve/&#10;How do I get these benefits?&#10;Follow the steps here to apply for these benefits.&#10;I Get your Notice of Basic Eligibility (DD Form 2384-1) from&#10;your unit&#10;Your unit will also code your eligibility into the Department of Defense (DoD) personnel system so we can verily it.&#10;? Make sure we've approved your program&#10;Before you enroll, contact the school or use the Gl Bill Comparison Tool to find out if we've approved your program for VA education benefits. If you have questions, call us at 888-442-4551 (TTY: 711). We're here Monday through Friday, 8:00 a.m. to 7:00 p.m. ET. Or submit a question online through Ask VA.&#10;Use the GI Bill Comparison loo!&#10;Contact us online through Ask VA&#10;Note: If you want to enroll in a program that we haven't approved, you'll need to ask the school to request approval. We can't take any action until an official from your school (not you) requests approval. And you can't use the benefit until we've approved it. If we don't approve your program, you'll have to pay all costs at the school, including tuition and fees.">
            <a:extLst>
              <a:ext uri="{FF2B5EF4-FFF2-40B4-BE49-F238E27FC236}">
                <a16:creationId xmlns:a16="http://schemas.microsoft.com/office/drawing/2014/main" id="{FB8C5BF9-70CF-C599-32B2-B47E4C360B53}"/>
              </a:ext>
            </a:extLst>
          </p:cNvPr>
          <p:cNvPicPr>
            <a:picLocks noChangeAspect="1"/>
          </p:cNvPicPr>
          <p:nvPr/>
        </p:nvPicPr>
        <p:blipFill>
          <a:blip r:embed="rId2"/>
          <a:stretch>
            <a:fillRect/>
          </a:stretch>
        </p:blipFill>
        <p:spPr>
          <a:xfrm>
            <a:off x="5426439" y="1843790"/>
            <a:ext cx="6131577" cy="4349782"/>
          </a:xfrm>
          <a:prstGeom prst="rect">
            <a:avLst/>
          </a:prstGeom>
        </p:spPr>
      </p:pic>
      <p:sp>
        <p:nvSpPr>
          <p:cNvPr id="5" name="TextBox 4">
            <a:extLst>
              <a:ext uri="{FF2B5EF4-FFF2-40B4-BE49-F238E27FC236}">
                <a16:creationId xmlns:a16="http://schemas.microsoft.com/office/drawing/2014/main" id="{2EB7EB19-6044-E77B-602D-26E9162FB9E4}"/>
              </a:ext>
            </a:extLst>
          </p:cNvPr>
          <p:cNvSpPr txBox="1"/>
          <p:nvPr/>
        </p:nvSpPr>
        <p:spPr>
          <a:xfrm>
            <a:off x="2905760" y="664428"/>
            <a:ext cx="8652256" cy="369332"/>
          </a:xfrm>
          <a:prstGeom prst="rect">
            <a:avLst/>
          </a:prstGeom>
          <a:noFill/>
        </p:spPr>
        <p:txBody>
          <a:bodyPr wrap="square">
            <a:spAutoFit/>
          </a:bodyPr>
          <a:lstStyle/>
          <a:p>
            <a:r>
              <a:rPr lang="en-US" b="1" dirty="0">
                <a:highlight>
                  <a:srgbClr val="FFD530"/>
                </a:highlight>
              </a:rPr>
              <a:t>https://www.va.gov/education/about-gi-bill-benefits/montgomery-selected-reserve/</a:t>
            </a:r>
          </a:p>
        </p:txBody>
      </p:sp>
    </p:spTree>
    <p:extLst>
      <p:ext uri="{BB962C8B-B14F-4D97-AF65-F5344CB8AC3E}">
        <p14:creationId xmlns:p14="http://schemas.microsoft.com/office/powerpoint/2010/main" val="490251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205477" y="450822"/>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APT TESTING: AFCT &amp; SIFT</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21</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4" name="Content Placeholder 1">
            <a:extLst>
              <a:ext uri="{FF2B5EF4-FFF2-40B4-BE49-F238E27FC236}">
                <a16:creationId xmlns:a16="http://schemas.microsoft.com/office/drawing/2014/main" id="{062DB501-F3B3-75A6-2803-68ACDF2CF424}"/>
              </a:ext>
            </a:extLst>
          </p:cNvPr>
          <p:cNvSpPr>
            <a:spLocks noGrp="1"/>
          </p:cNvSpPr>
          <p:nvPr>
            <p:ph idx="1"/>
          </p:nvPr>
        </p:nvSpPr>
        <p:spPr>
          <a:xfrm>
            <a:off x="2316046" y="1862864"/>
            <a:ext cx="8748627" cy="4343064"/>
          </a:xfrm>
          <a:ln>
            <a:solidFill>
              <a:srgbClr val="0000FF"/>
            </a:solidFill>
          </a:ln>
        </p:spPr>
        <p:txBody>
          <a:bodyPr>
            <a:normAutofit/>
          </a:bodyPr>
          <a:lstStyle/>
          <a:p>
            <a:pPr marL="257175" indent="-257175">
              <a:buFont typeface="Wingdings" panose="05000000000000000000" pitchFamily="2" charset="2"/>
              <a:buChar char="§"/>
            </a:pPr>
            <a:r>
              <a:rPr lang="en-US" sz="2400" b="1" dirty="0"/>
              <a:t>What Do I Get?</a:t>
            </a:r>
          </a:p>
          <a:p>
            <a:pPr marL="557213" lvl="1" indent="-214313">
              <a:buFont typeface="Wingdings" panose="05000000000000000000" pitchFamily="2" charset="2"/>
              <a:buChar char="§"/>
            </a:pPr>
            <a:r>
              <a:rPr lang="en-US" sz="2000" b="1" i="1" dirty="0"/>
              <a:t>Armed Forces Classification Test (AFCT)</a:t>
            </a:r>
          </a:p>
          <a:p>
            <a:pPr marL="900113" lvl="2" indent="-214313">
              <a:buFont typeface="Wingdings" panose="05000000000000000000" pitchFamily="2" charset="2"/>
              <a:buChar char="§"/>
            </a:pPr>
            <a:r>
              <a:rPr lang="en-US" dirty="0"/>
              <a:t>Take this test t</a:t>
            </a:r>
            <a:r>
              <a:rPr lang="en-US" dirty="0">
                <a:ea typeface="Calibri"/>
              </a:rPr>
              <a:t>o raise GT/Line Scores to change your MOS or qualify for Officer Candidate School</a:t>
            </a:r>
          </a:p>
          <a:p>
            <a:pPr marL="900113" lvl="2" indent="-214313">
              <a:buFont typeface="Wingdings" panose="05000000000000000000" pitchFamily="2" charset="2"/>
              <a:buChar char="§"/>
            </a:pPr>
            <a:endParaRPr lang="en-US" dirty="0"/>
          </a:p>
          <a:p>
            <a:pPr marL="557213" lvl="1" indent="-214313">
              <a:buFont typeface="Wingdings" panose="05000000000000000000" pitchFamily="2" charset="2"/>
              <a:buChar char="§"/>
            </a:pPr>
            <a:r>
              <a:rPr lang="en-US" sz="2000" b="1" i="1" dirty="0"/>
              <a:t>Defense Language Aptitude Battery (DLAB), Defense Language Proficiency Test (DLPT), and Oral Proficiency Interview (OPI)</a:t>
            </a:r>
          </a:p>
          <a:p>
            <a:pPr marL="900113" lvl="2" indent="-214313">
              <a:buFont typeface="Wingdings" panose="05000000000000000000" pitchFamily="2" charset="2"/>
              <a:buChar char="§"/>
            </a:pPr>
            <a:r>
              <a:rPr lang="en-US" dirty="0"/>
              <a:t>Take these tests to qualify for Foreign Language Billets and Proficiency Bonuses</a:t>
            </a:r>
          </a:p>
          <a:p>
            <a:pPr marL="900113" lvl="2" indent="-214313">
              <a:buFont typeface="Wingdings" panose="05000000000000000000" pitchFamily="2" charset="2"/>
              <a:buChar char="§"/>
            </a:pPr>
            <a:endParaRPr lang="en-US" dirty="0"/>
          </a:p>
          <a:p>
            <a:pPr marL="557213" lvl="1" indent="-214313">
              <a:buFont typeface="Wingdings" panose="05000000000000000000" pitchFamily="2" charset="2"/>
              <a:buChar char="§"/>
            </a:pPr>
            <a:r>
              <a:rPr lang="en-US" sz="2000" b="1" i="1" dirty="0"/>
              <a:t>Selection Instrument for Flight Training (SIFT)  </a:t>
            </a:r>
          </a:p>
          <a:p>
            <a:pPr marL="900113" lvl="2" indent="-214313">
              <a:buFont typeface="Wingdings" panose="05000000000000000000" pitchFamily="2" charset="2"/>
              <a:buChar char="§"/>
            </a:pPr>
            <a:r>
              <a:rPr lang="en-US" dirty="0"/>
              <a:t>Take this test to q</a:t>
            </a:r>
            <a:r>
              <a:rPr lang="en-US" dirty="0">
                <a:ea typeface="Calibri"/>
              </a:rPr>
              <a:t>ualify for Aviation School</a:t>
            </a:r>
          </a:p>
        </p:txBody>
      </p:sp>
    </p:spTree>
    <p:extLst>
      <p:ext uri="{BB962C8B-B14F-4D97-AF65-F5344CB8AC3E}">
        <p14:creationId xmlns:p14="http://schemas.microsoft.com/office/powerpoint/2010/main" val="3592717001"/>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205477" y="450822"/>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ARMY PERSONNEL TESTING RESOURCES</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22</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4" name="Content Placeholder 1">
            <a:extLst>
              <a:ext uri="{FF2B5EF4-FFF2-40B4-BE49-F238E27FC236}">
                <a16:creationId xmlns:a16="http://schemas.microsoft.com/office/drawing/2014/main" id="{062DB501-F3B3-75A6-2803-68ACDF2CF424}"/>
              </a:ext>
            </a:extLst>
          </p:cNvPr>
          <p:cNvSpPr>
            <a:spLocks noGrp="1"/>
          </p:cNvSpPr>
          <p:nvPr>
            <p:ph idx="1"/>
          </p:nvPr>
        </p:nvSpPr>
        <p:spPr>
          <a:xfrm>
            <a:off x="2316046" y="1862864"/>
            <a:ext cx="8748627" cy="4751296"/>
          </a:xfrm>
          <a:ln>
            <a:solidFill>
              <a:srgbClr val="0000FF"/>
            </a:solidFill>
          </a:ln>
        </p:spPr>
        <p:txBody>
          <a:bodyPr>
            <a:normAutofit/>
          </a:bodyPr>
          <a:lstStyle/>
          <a:p>
            <a:pPr marL="240665" indent="-240665">
              <a:buFont typeface="Wingdings" panose="05000000000000000000" pitchFamily="2" charset="2"/>
              <a:buChar char="§"/>
            </a:pPr>
            <a:r>
              <a:rPr lang="en-US" sz="1800" b="1" dirty="0">
                <a:latin typeface="Arial"/>
                <a:cs typeface="Arial"/>
              </a:rPr>
              <a:t>AFCT prep materials</a:t>
            </a:r>
            <a:r>
              <a:rPr lang="en-US" sz="1600" dirty="0">
                <a:latin typeface="Arial"/>
                <a:cs typeface="Arial"/>
              </a:rPr>
              <a:t> </a:t>
            </a:r>
            <a:endParaRPr lang="en-US" sz="1600" dirty="0"/>
          </a:p>
          <a:p>
            <a:pPr marL="695960" lvl="1" indent="-267335">
              <a:buFont typeface="Wingdings" panose="05000000000000000000" pitchFamily="2" charset="2"/>
              <a:buChar char="§"/>
            </a:pPr>
            <a:r>
              <a:rPr lang="en-US" sz="1400" b="1" dirty="0">
                <a:latin typeface="Arial"/>
                <a:cs typeface="Arial"/>
              </a:rPr>
              <a:t>*Online Academic Skills Course (OASC) </a:t>
            </a:r>
            <a:endParaRPr lang="en-US" sz="1400" dirty="0">
              <a:latin typeface="Arial"/>
              <a:cs typeface="Arial"/>
            </a:endParaRPr>
          </a:p>
          <a:p>
            <a:pPr marL="1071245" lvl="2" indent="-213995">
              <a:buFont typeface="Wingdings" panose="05000000000000000000" pitchFamily="2" charset="2"/>
              <a:buChar char="§"/>
            </a:pPr>
            <a:r>
              <a:rPr lang="en-US" sz="1400" dirty="0">
                <a:latin typeface="Arial"/>
                <a:cs typeface="Arial"/>
              </a:rPr>
              <a:t>OASC focuses on preparing you with the academic skills needed to do well on the ASVAB, also known as the AFCT for those already in the military. The skills you’ll learn are also applicable to many other standardized exams. </a:t>
            </a:r>
            <a:r>
              <a:rPr lang="en-US" sz="1400" dirty="0">
                <a:latin typeface="Arial"/>
                <a:cs typeface="Arial"/>
                <a:hlinkClick r:id="rId3"/>
              </a:rPr>
              <a:t>https://dantes.petersons.com/</a:t>
            </a:r>
            <a:endParaRPr lang="en-US" sz="1400" dirty="0">
              <a:latin typeface="Arial"/>
              <a:cs typeface="Arial"/>
            </a:endParaRPr>
          </a:p>
          <a:p>
            <a:pPr marL="695960" lvl="1" indent="-267335">
              <a:buFont typeface="Wingdings" panose="05000000000000000000" pitchFamily="2" charset="2"/>
              <a:buChar char="§"/>
            </a:pPr>
            <a:r>
              <a:rPr lang="en-US" sz="1400" b="1" dirty="0">
                <a:latin typeface="Arial"/>
                <a:cs typeface="Arial"/>
              </a:rPr>
              <a:t>*Basic Skills Education Program (BSEP)</a:t>
            </a:r>
            <a:r>
              <a:rPr lang="en-US" sz="1400" dirty="0">
                <a:latin typeface="Arial"/>
                <a:cs typeface="Arial"/>
              </a:rPr>
              <a:t> </a:t>
            </a:r>
          </a:p>
          <a:p>
            <a:pPr marL="1071245" lvl="2" indent="-213995">
              <a:buFont typeface="Wingdings" panose="05000000000000000000" pitchFamily="2" charset="2"/>
              <a:buChar char="§"/>
            </a:pPr>
            <a:r>
              <a:rPr lang="en-US" sz="1400" dirty="0">
                <a:latin typeface="Arial"/>
                <a:cs typeface="Arial"/>
              </a:rPr>
              <a:t>Provides on-duty academic instruction to support Soldier learning, self-development and career progression. BSEP instruction assists in the development of reading and math skills. Offered at all active Army Installation and some ARNG States.</a:t>
            </a:r>
            <a:endParaRPr lang="en-US" sz="1400" dirty="0"/>
          </a:p>
          <a:p>
            <a:pPr marL="695960" lvl="1" indent="-267335">
              <a:buFont typeface="Wingdings" panose="05000000000000000000" pitchFamily="2" charset="2"/>
              <a:buChar char="§"/>
            </a:pPr>
            <a:r>
              <a:rPr lang="en-US" sz="1400" b="1" dirty="0">
                <a:latin typeface="Arial"/>
                <a:cs typeface="Arial"/>
              </a:rPr>
              <a:t>DoD MWR Library </a:t>
            </a:r>
            <a:endParaRPr lang="en-US" sz="1400" dirty="0">
              <a:latin typeface="Arial"/>
              <a:cs typeface="Arial"/>
            </a:endParaRPr>
          </a:p>
          <a:p>
            <a:pPr marL="1071245" lvl="2" indent="-213995">
              <a:buFont typeface="Wingdings" panose="05000000000000000000" pitchFamily="2" charset="2"/>
              <a:buChar char="§"/>
            </a:pPr>
            <a:r>
              <a:rPr lang="en-US" sz="1400" dirty="0">
                <a:latin typeface="Arial"/>
                <a:cs typeface="Arial"/>
              </a:rPr>
              <a:t>Free library resources to service members and their families. You can access different digital libraries by logging into MWR Library and clicking on a selected library like EBSCO Learning Express. EBSCO provides practice test on ASVAB, AFCT, SIFT, CLEP, DSST and much more. </a:t>
            </a:r>
            <a:r>
              <a:rPr lang="en-US" sz="1400" dirty="0">
                <a:latin typeface="Arial"/>
                <a:cs typeface="Arial"/>
                <a:hlinkClick r:id="rId4"/>
              </a:rPr>
              <a:t>http://mwrlibrary.armybiznet.com/</a:t>
            </a:r>
            <a:endParaRPr lang="en-US" sz="1400" dirty="0">
              <a:latin typeface="Arial"/>
              <a:cs typeface="Arial"/>
            </a:endParaRPr>
          </a:p>
          <a:p>
            <a:pPr>
              <a:buFont typeface="Wingdings" panose="05000000000000000000" pitchFamily="2" charset="2"/>
              <a:buChar char="§"/>
            </a:pPr>
            <a:r>
              <a:rPr lang="en-US" sz="2400" b="1" dirty="0">
                <a:latin typeface="Arial"/>
                <a:cs typeface="Arial"/>
              </a:rPr>
              <a:t>SIFT prep materials</a:t>
            </a:r>
          </a:p>
          <a:p>
            <a:pPr lvl="1">
              <a:buFont typeface="Wingdings" panose="05000000000000000000" pitchFamily="2" charset="2"/>
              <a:buChar char="§"/>
            </a:pPr>
            <a:r>
              <a:rPr lang="en-US" sz="1800" b="0" i="0" dirty="0">
                <a:effectLst/>
                <a:highlight>
                  <a:srgbClr val="FFFFFF"/>
                </a:highlight>
                <a:latin typeface="Calibri" panose="020F0502020204030204" pitchFamily="34" charset="0"/>
                <a:hlinkClick r:id="rId5"/>
              </a:rPr>
              <a:t>https://www.petersons.com/testprep/product/sift-practice-test-plus/</a:t>
            </a:r>
            <a:r>
              <a:rPr lang="en-US" sz="1800" b="0" i="0" dirty="0">
                <a:effectLst/>
                <a:highlight>
                  <a:srgbClr val="FFFFFF"/>
                </a:highlight>
                <a:latin typeface="Calibri" panose="020F0502020204030204" pitchFamily="34" charset="0"/>
              </a:rPr>
              <a:t> </a:t>
            </a:r>
            <a:endParaRPr lang="en-US" sz="1800" b="1" i="0" dirty="0">
              <a:effectLst/>
              <a:highlight>
                <a:srgbClr val="FFFFFF"/>
              </a:highlight>
              <a:latin typeface="Arial"/>
              <a:cs typeface="Arial"/>
            </a:endParaRPr>
          </a:p>
          <a:p>
            <a:pPr lvl="1">
              <a:buFont typeface="Wingdings" panose="05000000000000000000" pitchFamily="2" charset="2"/>
              <a:buChar char="§"/>
            </a:pPr>
            <a:r>
              <a:rPr lang="en-US" sz="1800" b="0" i="0" dirty="0">
                <a:effectLst/>
                <a:highlight>
                  <a:srgbClr val="FFFFFF"/>
                </a:highlight>
                <a:latin typeface="Calibri" panose="020F0502020204030204" pitchFamily="34" charset="0"/>
                <a:hlinkClick r:id="rId6"/>
              </a:rPr>
              <a:t>https://www.prepterminal.com/courses/sift-practice-test-and-study-guide</a:t>
            </a:r>
            <a:r>
              <a:rPr lang="en-US" sz="1800" b="0" i="0" dirty="0">
                <a:effectLst/>
                <a:highlight>
                  <a:srgbClr val="FFFFFF"/>
                </a:highlight>
                <a:latin typeface="Calibri" panose="020F0502020204030204" pitchFamily="34" charset="0"/>
              </a:rPr>
              <a:t> </a:t>
            </a:r>
            <a:r>
              <a:rPr lang="en-US" sz="1600" dirty="0">
                <a:latin typeface="Arial"/>
                <a:cs typeface="Arial"/>
              </a:rPr>
              <a:t> </a:t>
            </a:r>
          </a:p>
          <a:p>
            <a:pPr lvl="1">
              <a:buFont typeface="Wingdings" panose="05000000000000000000" pitchFamily="2" charset="2"/>
              <a:buChar char="§"/>
            </a:pPr>
            <a:r>
              <a:rPr lang="en-US" sz="1800" b="0" i="0" dirty="0">
                <a:effectLst/>
                <a:highlight>
                  <a:srgbClr val="FFFFFF"/>
                </a:highlight>
                <a:latin typeface="Calibri" panose="020F0502020204030204" pitchFamily="34" charset="0"/>
                <a:hlinkClick r:id="rId7"/>
              </a:rPr>
              <a:t>https://www.ugoprep.com/free-sift-practice-tests/</a:t>
            </a:r>
            <a:r>
              <a:rPr lang="en-US" sz="1800" b="0" i="0" dirty="0">
                <a:effectLst/>
                <a:highlight>
                  <a:srgbClr val="FFFFFF"/>
                </a:highlight>
                <a:latin typeface="Calibri" panose="020F0502020204030204" pitchFamily="34" charset="0"/>
              </a:rPr>
              <a:t> </a:t>
            </a:r>
            <a:endParaRPr lang="en-US" sz="1600" dirty="0"/>
          </a:p>
          <a:p>
            <a:pPr marL="0" indent="0">
              <a:buNone/>
            </a:pPr>
            <a:endParaRPr lang="en-US" sz="2400" b="0" dirty="0">
              <a:latin typeface="Arial" charset="0"/>
              <a:cs typeface="Arial" charset="0"/>
            </a:endParaRPr>
          </a:p>
        </p:txBody>
      </p:sp>
    </p:spTree>
    <p:extLst>
      <p:ext uri="{BB962C8B-B14F-4D97-AF65-F5344CB8AC3E}">
        <p14:creationId xmlns:p14="http://schemas.microsoft.com/office/powerpoint/2010/main" val="2301766403"/>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205477" y="450822"/>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DANTES CLEP EXAMS</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23</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4" name="Content Placeholder 1">
            <a:extLst>
              <a:ext uri="{FF2B5EF4-FFF2-40B4-BE49-F238E27FC236}">
                <a16:creationId xmlns:a16="http://schemas.microsoft.com/office/drawing/2014/main" id="{062DB501-F3B3-75A6-2803-68ACDF2CF424}"/>
              </a:ext>
            </a:extLst>
          </p:cNvPr>
          <p:cNvSpPr>
            <a:spLocks noGrp="1"/>
          </p:cNvSpPr>
          <p:nvPr>
            <p:ph idx="1"/>
          </p:nvPr>
        </p:nvSpPr>
        <p:spPr>
          <a:xfrm>
            <a:off x="2316046" y="1862864"/>
            <a:ext cx="8748627" cy="4544314"/>
          </a:xfrm>
          <a:ln>
            <a:solidFill>
              <a:srgbClr val="0000FF"/>
            </a:solidFill>
          </a:ln>
        </p:spPr>
        <p:txBody>
          <a:bodyPr>
            <a:normAutofit lnSpcReduction="10000"/>
          </a:bodyPr>
          <a:lstStyle/>
          <a:p>
            <a:r>
              <a:rPr lang="en-US" sz="2400" u="sng" dirty="0">
                <a:cs typeface="Calibri"/>
              </a:rPr>
              <a:t>Step 1</a:t>
            </a:r>
            <a:r>
              <a:rPr lang="en-US" sz="2400" dirty="0">
                <a:cs typeface="Calibri"/>
              </a:rPr>
              <a:t>:  Visit the College Board web site at: </a:t>
            </a:r>
            <a:r>
              <a:rPr lang="en-US" sz="2400" dirty="0">
                <a:cs typeface="Calibri"/>
                <a:hlinkClick r:id="rId3"/>
              </a:rPr>
              <a:t>https://clep.collegeboard.org</a:t>
            </a:r>
            <a:r>
              <a:rPr lang="en-US" sz="2400" dirty="0">
                <a:cs typeface="Calibri"/>
              </a:rPr>
              <a:t> </a:t>
            </a:r>
          </a:p>
          <a:p>
            <a:r>
              <a:rPr lang="en-US" sz="2400" u="sng" dirty="0">
                <a:cs typeface="Calibri"/>
              </a:rPr>
              <a:t>Step 2</a:t>
            </a:r>
            <a:r>
              <a:rPr lang="en-US" sz="2400" dirty="0">
                <a:cs typeface="Calibri"/>
              </a:rPr>
              <a:t>:  Contact your state education office and/or school to ask questions, determine your school policy on credit-by-exam acceptance, and get additional help with finding a testing location and registering to take an exam</a:t>
            </a:r>
          </a:p>
          <a:p>
            <a:r>
              <a:rPr lang="en-US" sz="2400" u="sng" dirty="0">
                <a:cs typeface="Calibri"/>
              </a:rPr>
              <a:t>Step 3</a:t>
            </a:r>
            <a:r>
              <a:rPr lang="en-US" sz="2400" dirty="0">
                <a:cs typeface="Calibri"/>
              </a:rPr>
              <a:t>:  Create your college board account and register for a test at:  </a:t>
            </a:r>
            <a:r>
              <a:rPr lang="en-US" sz="2400" dirty="0">
                <a:cs typeface="Calibri"/>
                <a:hlinkClick r:id="rId4"/>
              </a:rPr>
              <a:t>www.account/collegeboard.org/login/signUp</a:t>
            </a:r>
            <a:r>
              <a:rPr lang="en-US" sz="2400" dirty="0">
                <a:cs typeface="Calibri"/>
              </a:rPr>
              <a:t>   </a:t>
            </a:r>
          </a:p>
          <a:p>
            <a:r>
              <a:rPr lang="en-US" sz="2400" dirty="0">
                <a:cs typeface="Calibri"/>
              </a:rPr>
              <a:t>When registering, designate yourself as DANTES-funded and answer questions about your military Service in order to receive DANTES funding</a:t>
            </a:r>
          </a:p>
          <a:p>
            <a:r>
              <a:rPr lang="en-US" sz="2400" dirty="0">
                <a:cs typeface="Calibri"/>
              </a:rPr>
              <a:t>During the registration process, indicate DANTES-funding eligible</a:t>
            </a:r>
          </a:p>
          <a:p>
            <a:pPr>
              <a:buFont typeface="Wingdings" panose="05000000000000000000" pitchFamily="2" charset="2"/>
              <a:buChar char="§"/>
            </a:pPr>
            <a:endParaRPr lang="en-US" sz="2400" b="0" dirty="0">
              <a:latin typeface="Arial" charset="0"/>
              <a:cs typeface="Arial" charset="0"/>
            </a:endParaRPr>
          </a:p>
        </p:txBody>
      </p:sp>
    </p:spTree>
    <p:extLst>
      <p:ext uri="{BB962C8B-B14F-4D97-AF65-F5344CB8AC3E}">
        <p14:creationId xmlns:p14="http://schemas.microsoft.com/office/powerpoint/2010/main" val="1635627776"/>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205477" y="450822"/>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DANTES CLEP EXAMS (continued)</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24</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4" name="Content Placeholder 1">
            <a:extLst>
              <a:ext uri="{FF2B5EF4-FFF2-40B4-BE49-F238E27FC236}">
                <a16:creationId xmlns:a16="http://schemas.microsoft.com/office/drawing/2014/main" id="{062DB501-F3B3-75A6-2803-68ACDF2CF424}"/>
              </a:ext>
            </a:extLst>
          </p:cNvPr>
          <p:cNvSpPr>
            <a:spLocks noGrp="1"/>
          </p:cNvSpPr>
          <p:nvPr>
            <p:ph idx="1"/>
          </p:nvPr>
        </p:nvSpPr>
        <p:spPr>
          <a:xfrm>
            <a:off x="2316046" y="1862864"/>
            <a:ext cx="8748627" cy="4343064"/>
          </a:xfrm>
          <a:ln>
            <a:solidFill>
              <a:srgbClr val="0000FF"/>
            </a:solidFill>
          </a:ln>
        </p:spPr>
        <p:txBody>
          <a:bodyPr>
            <a:normAutofit fontScale="92500" lnSpcReduction="20000"/>
          </a:bodyPr>
          <a:lstStyle/>
          <a:p>
            <a:r>
              <a:rPr lang="en-US" sz="2400" u="sng" dirty="0">
                <a:cs typeface="Calibri"/>
              </a:rPr>
              <a:t>Step 4</a:t>
            </a:r>
            <a:r>
              <a:rPr lang="en-US" sz="2400" dirty="0">
                <a:cs typeface="Calibri"/>
              </a:rPr>
              <a:t>:  Prepare for your test. View sample questions and get study materials from the </a:t>
            </a:r>
            <a:r>
              <a:rPr lang="en-US" sz="2400" dirty="0" err="1">
                <a:cs typeface="Calibri"/>
                <a:hlinkClick r:id="rId3"/>
              </a:rPr>
              <a:t>CollegeBoard</a:t>
            </a:r>
            <a:r>
              <a:rPr lang="en-US" sz="2400" dirty="0">
                <a:cs typeface="Calibri"/>
                <a:hlinkClick r:id="rId3"/>
              </a:rPr>
              <a:t> website</a:t>
            </a:r>
            <a:r>
              <a:rPr lang="en-US" sz="2400" dirty="0">
                <a:cs typeface="Calibri"/>
              </a:rPr>
              <a:t>. </a:t>
            </a:r>
            <a:endParaRPr lang="en-US" sz="2800" dirty="0">
              <a:cs typeface="Calibri"/>
            </a:endParaRPr>
          </a:p>
          <a:p>
            <a:pPr marL="0" indent="0">
              <a:buNone/>
            </a:pPr>
            <a:endParaRPr lang="en-US" sz="2400" dirty="0">
              <a:cs typeface="Calibri"/>
            </a:endParaRPr>
          </a:p>
          <a:p>
            <a:r>
              <a:rPr lang="en-US" sz="2400" u="sng" dirty="0">
                <a:cs typeface="Calibri"/>
              </a:rPr>
              <a:t>Step 5</a:t>
            </a:r>
            <a:r>
              <a:rPr lang="en-US" sz="2400" dirty="0">
                <a:cs typeface="Calibri"/>
              </a:rPr>
              <a:t>:  Take the test.  Present the printed "ticket", your authorized military I.D. (e.g. CAC) and a second form of I.D. to the Test Administrator</a:t>
            </a:r>
            <a:endParaRPr lang="en-US" sz="2400" dirty="0"/>
          </a:p>
          <a:p>
            <a:pPr marL="0" indent="0">
              <a:buNone/>
            </a:pPr>
            <a:endParaRPr lang="en-US" sz="2400" dirty="0">
              <a:cs typeface="Calibri"/>
            </a:endParaRPr>
          </a:p>
          <a:p>
            <a:r>
              <a:rPr lang="en-US" sz="2400" u="sng" dirty="0">
                <a:cs typeface="Calibri"/>
              </a:rPr>
              <a:t>Step 6</a:t>
            </a:r>
            <a:r>
              <a:rPr lang="en-US" sz="2400" dirty="0">
                <a:cs typeface="Calibri"/>
              </a:rPr>
              <a:t>:  View your results.  All CLEP exam registrations come with a free score report sent to your college of choice, which must be input when you register.</a:t>
            </a:r>
            <a:endParaRPr lang="en-US" sz="2400" dirty="0"/>
          </a:p>
          <a:p>
            <a:pPr marL="0" indent="0">
              <a:buNone/>
            </a:pPr>
            <a:endParaRPr lang="en-US" sz="2400" dirty="0">
              <a:cs typeface="Calibri"/>
            </a:endParaRPr>
          </a:p>
          <a:p>
            <a:r>
              <a:rPr lang="en-US" sz="2400" dirty="0">
                <a:cs typeface="Calibri"/>
              </a:rPr>
              <a:t>For more information go to the DANTES web site at:  </a:t>
            </a:r>
            <a:r>
              <a:rPr lang="en-US" sz="2400" dirty="0">
                <a:cs typeface="Calibri"/>
                <a:hlinkClick r:id="rId4"/>
              </a:rPr>
              <a:t>https://www.dantes.doded.mil/EducationPrograms/get-credit/creditexam.html</a:t>
            </a:r>
            <a:r>
              <a:rPr lang="en-US" sz="2400" dirty="0">
                <a:cs typeface="Calibri"/>
              </a:rPr>
              <a:t> </a:t>
            </a:r>
            <a:endParaRPr lang="en-US" sz="2400" dirty="0"/>
          </a:p>
          <a:p>
            <a:pPr marL="0" indent="0">
              <a:buNone/>
            </a:pPr>
            <a:endParaRPr lang="en-US" sz="2400" b="0" dirty="0">
              <a:latin typeface="Arial" charset="0"/>
              <a:cs typeface="Arial" charset="0"/>
            </a:endParaRPr>
          </a:p>
        </p:txBody>
      </p:sp>
    </p:spTree>
    <p:extLst>
      <p:ext uri="{BB962C8B-B14F-4D97-AF65-F5344CB8AC3E}">
        <p14:creationId xmlns:p14="http://schemas.microsoft.com/office/powerpoint/2010/main" val="3040753360"/>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205477" y="450822"/>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HELPFUL LINKS</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25</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4" name="Content Placeholder 1">
            <a:extLst>
              <a:ext uri="{FF2B5EF4-FFF2-40B4-BE49-F238E27FC236}">
                <a16:creationId xmlns:a16="http://schemas.microsoft.com/office/drawing/2014/main" id="{062DB501-F3B3-75A6-2803-68ACDF2CF424}"/>
              </a:ext>
            </a:extLst>
          </p:cNvPr>
          <p:cNvSpPr>
            <a:spLocks noGrp="1"/>
          </p:cNvSpPr>
          <p:nvPr>
            <p:ph idx="1"/>
          </p:nvPr>
        </p:nvSpPr>
        <p:spPr>
          <a:xfrm>
            <a:off x="2316046" y="1862864"/>
            <a:ext cx="9301599" cy="4544314"/>
          </a:xfrm>
          <a:ln>
            <a:solidFill>
              <a:srgbClr val="0000FF"/>
            </a:solidFill>
          </a:ln>
        </p:spPr>
        <p:txBody>
          <a:bodyPr>
            <a:normAutofit fontScale="55000" lnSpcReduction="20000"/>
          </a:bodyPr>
          <a:lstStyle/>
          <a:p>
            <a:pPr marL="214313" indent="-214313" algn="l">
              <a:buFont typeface="Wingdings" panose="05000000000000000000" pitchFamily="2" charset="2"/>
              <a:buChar char="§"/>
            </a:pPr>
            <a:r>
              <a:rPr lang="en-US" sz="2400" dirty="0">
                <a:solidFill>
                  <a:schemeClr val="tx1"/>
                </a:solidFill>
              </a:rPr>
              <a:t> Federal Tuition Assistance:  </a:t>
            </a:r>
            <a:r>
              <a:rPr lang="en-US" sz="2400" dirty="0">
                <a:solidFill>
                  <a:schemeClr val="tx1"/>
                </a:solidFill>
                <a:hlinkClick r:id="rId3"/>
              </a:rPr>
              <a:t>http://www.goarmyed.com</a:t>
            </a:r>
            <a:endParaRPr lang="en-US" sz="2400" dirty="0">
              <a:solidFill>
                <a:schemeClr val="tx1"/>
              </a:solidFill>
            </a:endParaRPr>
          </a:p>
          <a:p>
            <a:pPr marL="214313" indent="-214313" algn="l">
              <a:buFont typeface="Wingdings" panose="05000000000000000000" pitchFamily="2" charset="2"/>
              <a:buChar char="§"/>
            </a:pPr>
            <a:r>
              <a:rPr lang="en-US" sz="2400" dirty="0">
                <a:solidFill>
                  <a:schemeClr val="tx1"/>
                </a:solidFill>
              </a:rPr>
              <a:t>  GI Bill Program:  </a:t>
            </a:r>
            <a:r>
              <a:rPr lang="en-US" sz="2400" dirty="0">
                <a:solidFill>
                  <a:schemeClr val="tx1"/>
                </a:solidFill>
                <a:hlinkClick r:id="rId4"/>
              </a:rPr>
              <a:t>http://www.gibill.va.gov</a:t>
            </a:r>
            <a:endParaRPr lang="en-US" sz="2400" dirty="0">
              <a:solidFill>
                <a:schemeClr val="tx1"/>
              </a:solidFill>
            </a:endParaRPr>
          </a:p>
          <a:p>
            <a:pPr marL="214313" indent="-214313" algn="l">
              <a:buFont typeface="Wingdings" panose="05000000000000000000" pitchFamily="2" charset="2"/>
              <a:buChar char="§"/>
            </a:pPr>
            <a:r>
              <a:rPr lang="en-US" sz="2400" dirty="0">
                <a:solidFill>
                  <a:schemeClr val="tx1"/>
                </a:solidFill>
              </a:rPr>
              <a:t>  DANTES: </a:t>
            </a:r>
            <a:r>
              <a:rPr lang="en-US" sz="2400" dirty="0">
                <a:solidFill>
                  <a:schemeClr val="tx1"/>
                </a:solidFill>
                <a:hlinkClick r:id="rId5"/>
              </a:rPr>
              <a:t>http://www.dantes.doded.mil/index.html</a:t>
            </a:r>
            <a:r>
              <a:rPr lang="en-US" sz="2400" dirty="0">
                <a:solidFill>
                  <a:schemeClr val="tx1"/>
                </a:solidFill>
              </a:rPr>
              <a:t>   </a:t>
            </a:r>
          </a:p>
          <a:p>
            <a:pPr marL="214313" indent="-214313" algn="l">
              <a:buFont typeface="Wingdings" panose="05000000000000000000" pitchFamily="2" charset="2"/>
              <a:buChar char="§"/>
            </a:pPr>
            <a:r>
              <a:rPr lang="en-US" sz="2400" dirty="0">
                <a:solidFill>
                  <a:schemeClr val="tx1"/>
                </a:solidFill>
              </a:rPr>
              <a:t>  CLEP Exams: </a:t>
            </a:r>
            <a:r>
              <a:rPr lang="en-US" sz="2400" u="sng" dirty="0">
                <a:solidFill>
                  <a:schemeClr val="tx1"/>
                </a:solidFill>
                <a:hlinkClick r:id="rId6"/>
              </a:rPr>
              <a:t>http://clep.collegeboard.org</a:t>
            </a:r>
            <a:endParaRPr lang="en-US" sz="1800" u="sng" dirty="0">
              <a:solidFill>
                <a:schemeClr val="tx1"/>
              </a:solidFill>
              <a:hlinkClick r:id="rId7"/>
            </a:endParaRPr>
          </a:p>
          <a:p>
            <a:pPr marL="214313" indent="-214313" algn="l">
              <a:buFont typeface="Wingdings" panose="05000000000000000000" pitchFamily="2" charset="2"/>
              <a:buChar char="§"/>
            </a:pPr>
            <a:r>
              <a:rPr lang="en-US" sz="2400" dirty="0">
                <a:solidFill>
                  <a:schemeClr val="tx1"/>
                </a:solidFill>
              </a:rPr>
              <a:t>  DSST Exams: </a:t>
            </a:r>
            <a:r>
              <a:rPr lang="en-US" sz="2400" dirty="0">
                <a:solidFill>
                  <a:schemeClr val="tx1"/>
                </a:solidFill>
                <a:hlinkClick r:id="rId8"/>
              </a:rPr>
              <a:t>http://getcollegecredit.com/</a:t>
            </a:r>
            <a:endParaRPr lang="en-US" sz="2400" dirty="0">
              <a:solidFill>
                <a:schemeClr val="tx1"/>
              </a:solidFill>
            </a:endParaRPr>
          </a:p>
          <a:p>
            <a:pPr marL="214313" indent="-214313" algn="l">
              <a:buFont typeface="Wingdings" panose="05000000000000000000" pitchFamily="2" charset="2"/>
              <a:buChar char="§"/>
            </a:pPr>
            <a:r>
              <a:rPr lang="en-US" sz="2400" dirty="0">
                <a:solidFill>
                  <a:schemeClr val="tx1"/>
                </a:solidFill>
              </a:rPr>
              <a:t>  ACT:  </a:t>
            </a:r>
            <a:r>
              <a:rPr lang="en-US" sz="2400" dirty="0">
                <a:solidFill>
                  <a:schemeClr val="tx1"/>
                </a:solidFill>
                <a:hlinkClick r:id="rId9"/>
              </a:rPr>
              <a:t>http://www.act.org</a:t>
            </a:r>
            <a:endParaRPr lang="en-US" sz="2400" dirty="0">
              <a:solidFill>
                <a:schemeClr val="tx1"/>
              </a:solidFill>
            </a:endParaRPr>
          </a:p>
          <a:p>
            <a:pPr marL="214313" indent="-214313" algn="l">
              <a:buFont typeface="Wingdings" panose="05000000000000000000" pitchFamily="2" charset="2"/>
              <a:buChar char="§"/>
            </a:pPr>
            <a:r>
              <a:rPr lang="en-US" sz="2400" dirty="0">
                <a:solidFill>
                  <a:schemeClr val="tx1"/>
                </a:solidFill>
              </a:rPr>
              <a:t>  SAT:  </a:t>
            </a:r>
            <a:r>
              <a:rPr lang="en-US" sz="2400" dirty="0">
                <a:solidFill>
                  <a:schemeClr val="tx1"/>
                </a:solidFill>
                <a:hlinkClick r:id="rId10"/>
              </a:rPr>
              <a:t>https://collegereadiness.collegeboard.org/sat</a:t>
            </a:r>
            <a:endParaRPr lang="en-US" sz="2400" dirty="0">
              <a:solidFill>
                <a:schemeClr val="tx1"/>
              </a:solidFill>
            </a:endParaRPr>
          </a:p>
          <a:p>
            <a:pPr marL="214313" indent="-214313" algn="l">
              <a:buFont typeface="Wingdings" panose="05000000000000000000" pitchFamily="2" charset="2"/>
              <a:buChar char="§"/>
            </a:pPr>
            <a:r>
              <a:rPr lang="en-US" sz="2400" dirty="0">
                <a:solidFill>
                  <a:schemeClr val="tx1"/>
                </a:solidFill>
              </a:rPr>
              <a:t>  GMAT: </a:t>
            </a:r>
            <a:r>
              <a:rPr lang="en-US" sz="2400" dirty="0">
                <a:solidFill>
                  <a:schemeClr val="tx1"/>
                </a:solidFill>
                <a:hlinkClick r:id="rId11"/>
              </a:rPr>
              <a:t>http://www.mba.com/us</a:t>
            </a:r>
            <a:r>
              <a:rPr lang="en-US" sz="2400" dirty="0">
                <a:solidFill>
                  <a:schemeClr val="tx1"/>
                </a:solidFill>
              </a:rPr>
              <a:t> </a:t>
            </a:r>
          </a:p>
          <a:p>
            <a:pPr marL="214313" indent="-214313" algn="l">
              <a:buFont typeface="Wingdings" panose="05000000000000000000" pitchFamily="2" charset="2"/>
              <a:buChar char="§"/>
            </a:pPr>
            <a:r>
              <a:rPr lang="en-US" sz="2400" dirty="0">
                <a:solidFill>
                  <a:schemeClr val="tx1"/>
                </a:solidFill>
              </a:rPr>
              <a:t>  GRE:  </a:t>
            </a:r>
            <a:r>
              <a:rPr lang="en-US" sz="2400" dirty="0">
                <a:solidFill>
                  <a:schemeClr val="tx1"/>
                </a:solidFill>
                <a:hlinkClick r:id="rId12"/>
              </a:rPr>
              <a:t>https://www.ets.org/gre</a:t>
            </a:r>
            <a:endParaRPr lang="en-US" sz="2400" dirty="0">
              <a:solidFill>
                <a:schemeClr val="tx1"/>
              </a:solidFill>
            </a:endParaRPr>
          </a:p>
          <a:p>
            <a:pPr marL="214313" indent="-214313" algn="l">
              <a:buFont typeface="Wingdings" panose="05000000000000000000" pitchFamily="2" charset="2"/>
              <a:buChar char="§"/>
            </a:pPr>
            <a:r>
              <a:rPr lang="en-US" sz="2400" dirty="0">
                <a:solidFill>
                  <a:schemeClr val="tx1"/>
                </a:solidFill>
              </a:rPr>
              <a:t>  GED: </a:t>
            </a:r>
            <a:r>
              <a:rPr lang="en-US" sz="2400" dirty="0">
                <a:solidFill>
                  <a:schemeClr val="tx1"/>
                </a:solidFill>
                <a:hlinkClick r:id="rId13"/>
              </a:rPr>
              <a:t>https://ged.com/</a:t>
            </a:r>
            <a:r>
              <a:rPr lang="en-US" sz="2400" dirty="0">
                <a:solidFill>
                  <a:schemeClr val="tx1"/>
                </a:solidFill>
              </a:rPr>
              <a:t> </a:t>
            </a:r>
          </a:p>
          <a:p>
            <a:pPr marL="214313" indent="-214313" algn="l">
              <a:buFont typeface="Wingdings" panose="05000000000000000000" pitchFamily="2" charset="2"/>
              <a:buChar char="§"/>
            </a:pPr>
            <a:r>
              <a:rPr lang="en-US" sz="2400" dirty="0">
                <a:solidFill>
                  <a:schemeClr val="tx1"/>
                </a:solidFill>
              </a:rPr>
              <a:t>  Praxis:  </a:t>
            </a:r>
            <a:r>
              <a:rPr lang="en-US" sz="2400" dirty="0">
                <a:solidFill>
                  <a:schemeClr val="tx1"/>
                </a:solidFill>
                <a:hlinkClick r:id="rId14"/>
              </a:rPr>
              <a:t>http://www.ets.org/praxis</a:t>
            </a:r>
            <a:endParaRPr lang="en-US" sz="2400" dirty="0">
              <a:solidFill>
                <a:schemeClr val="tx1"/>
              </a:solidFill>
            </a:endParaRPr>
          </a:p>
          <a:p>
            <a:pPr marL="214313" indent="-214313" algn="l">
              <a:buFont typeface="Wingdings" panose="05000000000000000000" pitchFamily="2" charset="2"/>
              <a:buChar char="§"/>
            </a:pPr>
            <a:r>
              <a:rPr lang="en-US" sz="2400" dirty="0">
                <a:solidFill>
                  <a:schemeClr val="tx1"/>
                </a:solidFill>
              </a:rPr>
              <a:t>  Credentialing Opportunities Online: </a:t>
            </a:r>
            <a:r>
              <a:rPr lang="en-US" sz="2400" u="sng" dirty="0">
                <a:solidFill>
                  <a:schemeClr val="tx1"/>
                </a:solidFill>
                <a:hlinkClick r:id="rId7"/>
              </a:rPr>
              <a:t>https://www.cool.army.mil</a:t>
            </a:r>
            <a:endParaRPr lang="en-US" sz="2400" u="sng" dirty="0">
              <a:solidFill>
                <a:schemeClr val="tx1"/>
              </a:solidFill>
              <a:hlinkClick r:id="rId15"/>
            </a:endParaRPr>
          </a:p>
          <a:p>
            <a:pPr marL="214313" indent="-214313" algn="l">
              <a:buFont typeface="Wingdings" panose="05000000000000000000" pitchFamily="2" charset="2"/>
              <a:buChar char="§"/>
            </a:pPr>
            <a:r>
              <a:rPr lang="en-US" sz="2400" dirty="0">
                <a:solidFill>
                  <a:schemeClr val="tx1"/>
                </a:solidFill>
              </a:rPr>
              <a:t>  TEB Request: </a:t>
            </a:r>
            <a:r>
              <a:rPr lang="en-US" sz="2400" u="sng" dirty="0">
                <a:solidFill>
                  <a:schemeClr val="tx1"/>
                </a:solidFill>
                <a:hlinkClick r:id="rId16"/>
              </a:rPr>
              <a:t>https://www.dmdc.osd.mil/milconnect</a:t>
            </a:r>
            <a:endParaRPr lang="en-US" sz="2400" u="sng" dirty="0">
              <a:solidFill>
                <a:schemeClr val="tx1"/>
              </a:solidFill>
            </a:endParaRPr>
          </a:p>
          <a:p>
            <a:pPr marL="214313" indent="-214313" algn="l">
              <a:buFont typeface="Wingdings" panose="05000000000000000000" pitchFamily="2" charset="2"/>
              <a:buChar char="§"/>
            </a:pPr>
            <a:r>
              <a:rPr lang="en-US" sz="2400" dirty="0">
                <a:solidFill>
                  <a:schemeClr val="tx1"/>
                </a:solidFill>
              </a:rPr>
              <a:t>  </a:t>
            </a:r>
            <a:r>
              <a:rPr lang="en-US" sz="2400" dirty="0" err="1">
                <a:solidFill>
                  <a:schemeClr val="tx1"/>
                </a:solidFill>
              </a:rPr>
              <a:t>eBenefits</a:t>
            </a:r>
            <a:r>
              <a:rPr lang="en-US" sz="2400" dirty="0">
                <a:solidFill>
                  <a:schemeClr val="tx1"/>
                </a:solidFill>
              </a:rPr>
              <a:t>: </a:t>
            </a:r>
            <a:r>
              <a:rPr lang="en-US" sz="2400" u="sng" dirty="0">
                <a:solidFill>
                  <a:schemeClr val="tx1"/>
                </a:solidFill>
                <a:hlinkClick r:id="rId17"/>
              </a:rPr>
              <a:t>https://www.ebenefits.va.gov</a:t>
            </a:r>
            <a:endParaRPr lang="en-US" sz="2400" dirty="0">
              <a:solidFill>
                <a:schemeClr val="tx1"/>
              </a:solidFill>
            </a:endParaRPr>
          </a:p>
          <a:p>
            <a:pPr marL="214313" indent="-214313" algn="l">
              <a:buFont typeface="Wingdings" panose="05000000000000000000" pitchFamily="2" charset="2"/>
              <a:buChar char="§"/>
            </a:pPr>
            <a:r>
              <a:rPr lang="en-US" sz="2400" dirty="0">
                <a:solidFill>
                  <a:schemeClr val="tx1"/>
                </a:solidFill>
              </a:rPr>
              <a:t>  Joint Service Transcripts: </a:t>
            </a:r>
            <a:r>
              <a:rPr lang="en-US" sz="2400" dirty="0">
                <a:solidFill>
                  <a:schemeClr val="tx1"/>
                </a:solidFill>
                <a:hlinkClick r:id="rId18"/>
              </a:rPr>
              <a:t>https://jst.doded.mil</a:t>
            </a:r>
            <a:r>
              <a:rPr lang="en-US" sz="2400" dirty="0">
                <a:solidFill>
                  <a:schemeClr val="tx1"/>
                </a:solidFill>
              </a:rPr>
              <a:t>  </a:t>
            </a:r>
          </a:p>
          <a:p>
            <a:pPr marL="214313" indent="-214313" algn="l">
              <a:buFont typeface="Wingdings" panose="05000000000000000000" pitchFamily="2" charset="2"/>
              <a:buChar char="§"/>
            </a:pPr>
            <a:r>
              <a:rPr lang="en-US" sz="2400" dirty="0">
                <a:solidFill>
                  <a:schemeClr val="tx1"/>
                </a:solidFill>
              </a:rPr>
              <a:t>  </a:t>
            </a:r>
            <a:r>
              <a:rPr lang="en-US" sz="2400" dirty="0" err="1">
                <a:solidFill>
                  <a:schemeClr val="tx1"/>
                </a:solidFill>
              </a:rPr>
              <a:t>eArmyLearning</a:t>
            </a:r>
            <a:r>
              <a:rPr lang="en-US" sz="2400" dirty="0">
                <a:solidFill>
                  <a:schemeClr val="tx1"/>
                </a:solidFill>
              </a:rPr>
              <a:t>: </a:t>
            </a:r>
            <a:r>
              <a:rPr lang="en-US" sz="2400" dirty="0">
                <a:solidFill>
                  <a:schemeClr val="tx1"/>
                </a:solidFill>
                <a:hlinkClick r:id="rId19"/>
              </a:rPr>
              <a:t>https://www.us.army.mil</a:t>
            </a:r>
            <a:r>
              <a:rPr lang="en-US" sz="2400" dirty="0">
                <a:solidFill>
                  <a:schemeClr val="tx1"/>
                </a:solidFill>
              </a:rPr>
              <a:t> </a:t>
            </a:r>
            <a:r>
              <a:rPr lang="en-US" sz="1800" dirty="0">
                <a:solidFill>
                  <a:schemeClr val="tx1"/>
                </a:solidFill>
              </a:rPr>
              <a:t>(Click on Self Service then My Education for Army eLearning)</a:t>
            </a:r>
            <a:endParaRPr lang="en-US" sz="2400" b="0" dirty="0">
              <a:latin typeface="Arial" charset="0"/>
              <a:cs typeface="Arial" charset="0"/>
            </a:endParaRPr>
          </a:p>
        </p:txBody>
      </p:sp>
    </p:spTree>
    <p:extLst>
      <p:ext uri="{BB962C8B-B14F-4D97-AF65-F5344CB8AC3E}">
        <p14:creationId xmlns:p14="http://schemas.microsoft.com/office/powerpoint/2010/main" val="3931457497"/>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018C-9ED5-8FDF-8731-C4E61F316D8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dirty="0">
                <a:solidFill>
                  <a:schemeClr val="bg1"/>
                </a:solidFill>
                <a:latin typeface="+mj-lt"/>
                <a:ea typeface="+mj-ea"/>
                <a:cs typeface="+mj-cs"/>
              </a:rPr>
              <a:t>https</a:t>
            </a:r>
            <a:r>
              <a:rPr lang="en-US" sz="3200" b="1" dirty="0">
                <a:solidFill>
                  <a:schemeClr val="bg1"/>
                </a:solidFill>
              </a:rPr>
              <a:t>://</a:t>
            </a:r>
            <a:r>
              <a:rPr lang="en-US" sz="3200" b="1" kern="1200" dirty="0">
                <a:solidFill>
                  <a:schemeClr val="bg1"/>
                </a:solidFill>
                <a:latin typeface="+mj-lt"/>
                <a:ea typeface="+mj-ea"/>
                <a:cs typeface="+mj-cs"/>
              </a:rPr>
              <a:t>armyignited.army.mil/student</a:t>
            </a:r>
          </a:p>
        </p:txBody>
      </p:sp>
      <p:pic>
        <p:nvPicPr>
          <p:cNvPr id="4" name="Content Placeholder 3" descr="Screenshot of web page displaying: Begin Your Journey&#10;Explore tuition assistance opportunities at over 2,000 colleges and universities offering over 300,000 college course to choose from&#10;1. Find Your Best Fit Program&#10;2. Create Your Education Goal&#10;3. Apply For Tuition Assistance Funding&#10;4. Launch Your Education&#10;5. Achieve Your Degree">
            <a:extLst>
              <a:ext uri="{FF2B5EF4-FFF2-40B4-BE49-F238E27FC236}">
                <a16:creationId xmlns:a16="http://schemas.microsoft.com/office/drawing/2014/main" id="{D6E1CBA1-3575-31BC-4026-156041F0908A}"/>
              </a:ext>
            </a:extLst>
          </p:cNvPr>
          <p:cNvPicPr>
            <a:picLocks noGrp="1" noChangeAspect="1"/>
          </p:cNvPicPr>
          <p:nvPr>
            <p:ph idx="1"/>
          </p:nvPr>
        </p:nvPicPr>
        <p:blipFill>
          <a:blip r:embed="rId2"/>
          <a:stretch>
            <a:fillRect/>
          </a:stretch>
        </p:blipFill>
        <p:spPr>
          <a:xfrm>
            <a:off x="2002000" y="2034990"/>
            <a:ext cx="9986817" cy="4394199"/>
          </a:xfrm>
          <a:prstGeom prst="rect">
            <a:avLst/>
          </a:prstGeom>
        </p:spPr>
      </p:pic>
    </p:spTree>
    <p:extLst>
      <p:ext uri="{BB962C8B-B14F-4D97-AF65-F5344CB8AC3E}">
        <p14:creationId xmlns:p14="http://schemas.microsoft.com/office/powerpoint/2010/main" val="2215524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548568" y="543876"/>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Creating an ArmyIgnitED Account</a:t>
            </a:r>
          </a:p>
        </p:txBody>
      </p:sp>
      <p:sp>
        <p:nvSpPr>
          <p:cNvPr id="10" name="Classification bottom">
            <a:extLst>
              <a:ext uri="{FF2B5EF4-FFF2-40B4-BE49-F238E27FC236}">
                <a16:creationId xmlns:a16="http://schemas.microsoft.com/office/drawing/2014/main" id="{950E6FD7-DD85-DB55-D442-F1E8959C4C80}"/>
              </a:ext>
              <a:ext uri="{C183D7F6-B498-43B3-948B-1728B52AA6E4}">
                <adec:decorative xmlns:adec="http://schemas.microsoft.com/office/drawing/2017/decorative" val="0"/>
              </a:ext>
            </a:extLst>
          </p:cNvPr>
          <p:cNvSpPr txBox="1"/>
          <p:nvPr/>
        </p:nvSpPr>
        <p:spPr bwMode="black">
          <a:xfrm>
            <a:off x="5501640" y="28756"/>
            <a:ext cx="1188720" cy="107722"/>
          </a:xfrm>
          <a:prstGeom prst="rect">
            <a:avLst/>
          </a:prstGeom>
          <a:noFill/>
        </p:spPr>
        <p:txBody>
          <a:bodyPr wrap="none" lIns="0" tIns="0" rIns="0" bIns="0" anchor="b" anchorCtr="0">
            <a:noAutofit/>
          </a:bodyPr>
          <a:lstStyle/>
          <a:p>
            <a:pPr algn="ctr" defTabSz="457200">
              <a:defRPr/>
            </a:pPr>
            <a:r>
              <a:rPr lang="en-US" sz="800" b="1" kern="600" dirty="0">
                <a:latin typeface="Arial" panose="020B0604020202020204"/>
                <a:cs typeface="Arial" panose="020B0604020202020204" pitchFamily="34" charset="0"/>
              </a:rPr>
              <a:t>CUI</a:t>
            </a:r>
          </a:p>
        </p:txBody>
      </p:sp>
      <p:pic>
        <p:nvPicPr>
          <p:cNvPr id="6" name="Content Placeholder 5" descr="screenshot of www.armyingnited.army,mil web page displaying: Empower yourself and your career&#10;WELCOME TO ARMYIGNITED&#10;GET STARTED button. Why ArmylgnitED?&#10;ArmylgnitED is a tailored, intuitive resource that empowers you to achieve your educational goals.&#10;WHY ARMY IGNITED?&#10;Whether you're at home or deployed, you have access to education opportunities, support, and guidance throughout your education journey. Learn Anywhere.">
            <a:extLst>
              <a:ext uri="{FF2B5EF4-FFF2-40B4-BE49-F238E27FC236}">
                <a16:creationId xmlns:a16="http://schemas.microsoft.com/office/drawing/2014/main" id="{EEC8B9B1-FBF3-F46E-87ED-2B6F4B80597A}"/>
              </a:ext>
            </a:extLst>
          </p:cNvPr>
          <p:cNvPicPr>
            <a:picLocks noGrp="1" noChangeAspect="1"/>
          </p:cNvPicPr>
          <p:nvPr>
            <p:ph idx="1"/>
          </p:nvPr>
        </p:nvPicPr>
        <p:blipFill>
          <a:blip r:embed="rId3"/>
          <a:stretch>
            <a:fillRect/>
          </a:stretch>
        </p:blipFill>
        <p:spPr>
          <a:xfrm>
            <a:off x="2536935" y="2247644"/>
            <a:ext cx="8997950" cy="3650515"/>
          </a:xfrm>
          <a:prstGeom prst="rect">
            <a:avLst/>
          </a:prstGeom>
        </p:spPr>
      </p:pic>
      <p:cxnSp>
        <p:nvCxnSpPr>
          <p:cNvPr id="13" name="Straight Arrow Connector 12" descr="arrow pointing to the get started button on the https://www.armyignited.army.mil web page">
            <a:extLst>
              <a:ext uri="{FF2B5EF4-FFF2-40B4-BE49-F238E27FC236}">
                <a16:creationId xmlns:a16="http://schemas.microsoft.com/office/drawing/2014/main" id="{71029B4D-40A6-46D1-3228-A918A6D93E7D}"/>
              </a:ext>
            </a:extLst>
          </p:cNvPr>
          <p:cNvCxnSpPr>
            <a:cxnSpLocks/>
          </p:cNvCxnSpPr>
          <p:nvPr/>
        </p:nvCxnSpPr>
        <p:spPr>
          <a:xfrm flipH="1" flipV="1">
            <a:off x="3409971" y="3006275"/>
            <a:ext cx="1194651" cy="472923"/>
          </a:xfrm>
          <a:prstGeom prst="straightConnector1">
            <a:avLst/>
          </a:prstGeom>
          <a:ln w="7620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8" name="TextBox 7">
            <a:extLst>
              <a:ext uri="{FF2B5EF4-FFF2-40B4-BE49-F238E27FC236}">
                <a16:creationId xmlns:a16="http://schemas.microsoft.com/office/drawing/2014/main" id="{92F38C29-21E2-ECCB-0D3B-A3B58EA138E5}"/>
              </a:ext>
            </a:extLst>
          </p:cNvPr>
          <p:cNvSpPr txBox="1"/>
          <p:nvPr/>
        </p:nvSpPr>
        <p:spPr>
          <a:xfrm>
            <a:off x="4604622" y="3413673"/>
            <a:ext cx="2320413" cy="369332"/>
          </a:xfrm>
          <a:prstGeom prst="rect">
            <a:avLst/>
          </a:prstGeom>
          <a:solidFill>
            <a:schemeClr val="bg1"/>
          </a:solidFill>
          <a:ln>
            <a:solidFill>
              <a:schemeClr val="bg1"/>
            </a:solidFill>
          </a:ln>
        </p:spPr>
        <p:txBody>
          <a:bodyPr wrap="square" rtlCol="0">
            <a:spAutoFit/>
          </a:bodyPr>
          <a:lstStyle/>
          <a:p>
            <a:r>
              <a:rPr lang="en-US" dirty="0"/>
              <a:t>Select “Get Started”</a:t>
            </a:r>
          </a:p>
        </p:txBody>
      </p:sp>
      <p:sp>
        <p:nvSpPr>
          <p:cNvPr id="7" name="TextBox 6">
            <a:extLst>
              <a:ext uri="{FF2B5EF4-FFF2-40B4-BE49-F238E27FC236}">
                <a16:creationId xmlns:a16="http://schemas.microsoft.com/office/drawing/2014/main" id="{EFC3D425-0E29-A14D-E5EC-56E2A86E5B3F}"/>
              </a:ext>
            </a:extLst>
          </p:cNvPr>
          <p:cNvSpPr txBox="1"/>
          <p:nvPr/>
        </p:nvSpPr>
        <p:spPr>
          <a:xfrm>
            <a:off x="4695846" y="6194150"/>
            <a:ext cx="6237540" cy="400110"/>
          </a:xfrm>
          <a:prstGeom prst="rect">
            <a:avLst/>
          </a:prstGeom>
          <a:noFill/>
          <a:ln>
            <a:solidFill>
              <a:srgbClr val="FF0000"/>
            </a:solidFill>
          </a:ln>
        </p:spPr>
        <p:txBody>
          <a:bodyPr wrap="none" rtlCol="0">
            <a:spAutoFit/>
          </a:bodyPr>
          <a:lstStyle/>
          <a:p>
            <a:pPr algn="ctr"/>
            <a:r>
              <a:rPr lang="en-US" sz="2000" dirty="0"/>
              <a:t>ArmyIgnitED Website: </a:t>
            </a:r>
            <a:r>
              <a:rPr lang="en-US" sz="2000" dirty="0">
                <a:hlinkClick r:id="rId4"/>
              </a:rPr>
              <a:t>https://www.armyignited.army.mil/</a:t>
            </a:r>
            <a:endParaRPr lang="en-US" sz="2000" dirty="0"/>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27</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2936490623"/>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181726" y="498323"/>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Funding Method</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28</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pic>
        <p:nvPicPr>
          <p:cNvPr id="5" name="Content Placeholder 4" descr="Web page screenshot displaying: Choose Your Funding Method&#10;Tuition Assistance&#10;The Army's Tuition Assistance Program is a tailored, intuitive program which funds eligible Soldiers college courses leading to a degree. Get started on your college education now!&#10;Credentialing Assistance&#10;The Army's Credentialing Assistance Program is a multi-faceted program that provides eligible Soldiers the opportunity to earn professional and technical certifications and licenses. Begin your credentialing and licensure journey today!">
            <a:extLst>
              <a:ext uri="{FF2B5EF4-FFF2-40B4-BE49-F238E27FC236}">
                <a16:creationId xmlns:a16="http://schemas.microsoft.com/office/drawing/2014/main" id="{520C4052-2D06-5E41-968B-A23DCE9375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9243" y="1753270"/>
            <a:ext cx="8239874" cy="5104730"/>
          </a:xfrm>
        </p:spPr>
      </p:pic>
    </p:spTree>
    <p:extLst>
      <p:ext uri="{BB962C8B-B14F-4D97-AF65-F5344CB8AC3E}">
        <p14:creationId xmlns:p14="http://schemas.microsoft.com/office/powerpoint/2010/main" val="112964956"/>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016700" y="535465"/>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Logging Into ArmyIgnitED </a:t>
            </a:r>
          </a:p>
        </p:txBody>
      </p:sp>
      <p:pic>
        <p:nvPicPr>
          <p:cNvPr id="4" name="Picture 3">
            <a:extLst>
              <a:ext uri="{FF2B5EF4-FFF2-40B4-BE49-F238E27FC236}">
                <a16:creationId xmlns:a16="http://schemas.microsoft.com/office/drawing/2014/main" id="{045BAFB9-0B84-0B14-0383-C09CDFE21926}"/>
              </a:ext>
              <a:ext uri="{C183D7F6-B498-43B3-948B-1728B52AA6E4}">
                <adec:decorative xmlns:adec="http://schemas.microsoft.com/office/drawing/2017/decorative" val="1"/>
              </a:ext>
            </a:extLst>
          </p:cNvPr>
          <p:cNvPicPr>
            <a:picLocks noChangeAspect="1"/>
          </p:cNvPicPr>
          <p:nvPr/>
        </p:nvPicPr>
        <p:blipFill rotWithShape="1">
          <a:blip r:embed="rId3"/>
          <a:srcRect l="3334" r="16666"/>
          <a:stretch/>
        </p:blipFill>
        <p:spPr>
          <a:xfrm>
            <a:off x="2271479" y="1839733"/>
            <a:ext cx="8792041" cy="2577841"/>
          </a:xfrm>
          <a:prstGeom prst="rect">
            <a:avLst/>
          </a:prstGeom>
        </p:spPr>
      </p:pic>
      <p:sp>
        <p:nvSpPr>
          <p:cNvPr id="14" name="Arrow: Down 13" descr="arrow pointing to the login button on logini screenshot.">
            <a:extLst>
              <a:ext uri="{FF2B5EF4-FFF2-40B4-BE49-F238E27FC236}">
                <a16:creationId xmlns:a16="http://schemas.microsoft.com/office/drawing/2014/main" id="{81C475F6-2D3F-C67D-1AF5-B355CFD10992}"/>
              </a:ext>
            </a:extLst>
          </p:cNvPr>
          <p:cNvSpPr/>
          <p:nvPr/>
        </p:nvSpPr>
        <p:spPr>
          <a:xfrm rot="17288433">
            <a:off x="8814116" y="3759812"/>
            <a:ext cx="348907" cy="110694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Screenshot of login to your account displaying insert yur CAC to begin your login and the login button.">
            <a:extLst>
              <a:ext uri="{FF2B5EF4-FFF2-40B4-BE49-F238E27FC236}">
                <a16:creationId xmlns:a16="http://schemas.microsoft.com/office/drawing/2014/main" id="{932E3CE3-8273-676B-96AB-FFABED1373AC}"/>
              </a:ext>
            </a:extLst>
          </p:cNvPr>
          <p:cNvPicPr>
            <a:picLocks noChangeAspect="1"/>
          </p:cNvPicPr>
          <p:nvPr/>
        </p:nvPicPr>
        <p:blipFill rotWithShape="1">
          <a:blip r:embed="rId4">
            <a:extLst>
              <a:ext uri="{28A0092B-C50C-407E-A947-70E740481C1C}">
                <a14:useLocalDpi xmlns:a14="http://schemas.microsoft.com/office/drawing/2010/main" val="0"/>
              </a:ext>
            </a:extLst>
          </a:blip>
          <a:srcRect t="632" b="6693"/>
          <a:stretch/>
        </p:blipFill>
        <p:spPr>
          <a:xfrm>
            <a:off x="9305828" y="2563927"/>
            <a:ext cx="2476715" cy="2577841"/>
          </a:xfrm>
          <a:prstGeom prst="rect">
            <a:avLst/>
          </a:prstGeom>
        </p:spPr>
      </p:pic>
      <p:sp>
        <p:nvSpPr>
          <p:cNvPr id="6" name="TextBox 5">
            <a:extLst>
              <a:ext uri="{FF2B5EF4-FFF2-40B4-BE49-F238E27FC236}">
                <a16:creationId xmlns:a16="http://schemas.microsoft.com/office/drawing/2014/main" id="{46861987-7ED5-B802-B4AD-F2210DC2EBC3}"/>
              </a:ext>
            </a:extLst>
          </p:cNvPr>
          <p:cNvSpPr txBox="1"/>
          <p:nvPr/>
        </p:nvSpPr>
        <p:spPr>
          <a:xfrm>
            <a:off x="2289915" y="5450463"/>
            <a:ext cx="8792040" cy="830997"/>
          </a:xfrm>
          <a:prstGeom prst="rect">
            <a:avLst/>
          </a:prstGeom>
          <a:noFill/>
          <a:ln>
            <a:solidFill>
              <a:srgbClr val="FF0000"/>
            </a:solidFill>
          </a:ln>
        </p:spPr>
        <p:txBody>
          <a:bodyPr wrap="square" lIns="91440" tIns="45720" rIns="91440" bIns="45720" anchor="t">
            <a:spAutoFit/>
          </a:bodyPr>
          <a:lstStyle/>
          <a:p>
            <a:pPr algn="ctr">
              <a:defRPr/>
            </a:pPr>
            <a:r>
              <a:rPr lang="en-US" sz="2400" dirty="0">
                <a:latin typeface=" Arial"/>
              </a:rPr>
              <a:t>If your record is not found, contact the Helpdesk for assistance. </a:t>
            </a:r>
          </a:p>
          <a:p>
            <a:pPr algn="ctr">
              <a:defRPr/>
            </a:pPr>
            <a:r>
              <a:rPr lang="en-US" sz="2400" dirty="0">
                <a:latin typeface=" Arial"/>
              </a:rPr>
              <a:t>Phone: (276) 231-0938 or email: army@bamtech.net</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29</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3466520209"/>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F6CCED7-B652-F9F6-5BAD-CF9C0DE3E941}"/>
              </a:ext>
            </a:extLst>
          </p:cNvPr>
          <p:cNvSpPr>
            <a:spLocks noGrp="1"/>
          </p:cNvSpPr>
          <p:nvPr>
            <p:ph type="title"/>
          </p:nvPr>
        </p:nvSpPr>
        <p:spPr>
          <a:xfrm>
            <a:off x="4854804" y="558488"/>
            <a:ext cx="4182326" cy="647531"/>
          </a:xfrm>
          <a:ln>
            <a:noFill/>
          </a:ln>
        </p:spPr>
        <p:txBody>
          <a:bodyPr>
            <a:normAutofit fontScale="90000"/>
          </a:bodyPr>
          <a:lstStyle/>
          <a:p>
            <a:r>
              <a:rPr lang="en-US" b="1" dirty="0">
                <a:solidFill>
                  <a:srgbClr val="FFC000"/>
                </a:solidFill>
                <a:effectLst>
                  <a:outerShdw blurRad="38100" dist="38100" dir="2700000" algn="tl">
                    <a:srgbClr val="000000">
                      <a:alpha val="43137"/>
                    </a:srgbClr>
                  </a:outerShdw>
                </a:effectLst>
                <a:cs typeface="Arial"/>
              </a:rPr>
              <a:t>Purpose</a:t>
            </a:r>
            <a:endParaRPr lang="en-US" b="1" dirty="0">
              <a:solidFill>
                <a:srgbClr val="FFC000"/>
              </a:solidFill>
              <a:effectLst>
                <a:outerShdw blurRad="38100" dist="38100" dir="2700000" algn="tl">
                  <a:srgbClr val="000000">
                    <a:alpha val="43137"/>
                  </a:srgbClr>
                </a:outerShdw>
              </a:effectLst>
            </a:endParaRPr>
          </a:p>
        </p:txBody>
      </p:sp>
      <p:sp>
        <p:nvSpPr>
          <p:cNvPr id="12" name="Content Placeholder 11">
            <a:extLst>
              <a:ext uri="{FF2B5EF4-FFF2-40B4-BE49-F238E27FC236}">
                <a16:creationId xmlns:a16="http://schemas.microsoft.com/office/drawing/2014/main" id="{81984C86-DC2E-059C-5DFB-874A8A307F79}"/>
              </a:ext>
            </a:extLst>
          </p:cNvPr>
          <p:cNvSpPr>
            <a:spLocks noGrp="1"/>
          </p:cNvSpPr>
          <p:nvPr>
            <p:ph idx="1"/>
          </p:nvPr>
        </p:nvSpPr>
        <p:spPr>
          <a:xfrm>
            <a:off x="2373590" y="1905091"/>
            <a:ext cx="8587820" cy="4109238"/>
          </a:xfrm>
          <a:ln>
            <a:solidFill>
              <a:schemeClr val="tx1"/>
            </a:solidFill>
          </a:ln>
        </p:spPr>
        <p:txBody>
          <a:bodyPr vert="horz" lIns="91440" tIns="45720" rIns="91440" bIns="45720" rtlCol="0" anchor="t">
            <a:normAutofit fontScale="92500" lnSpcReduction="10000"/>
          </a:bodyPr>
          <a:lstStyle/>
          <a:p>
            <a:pPr>
              <a:buFont typeface="Wingdings" panose="05000000000000000000" pitchFamily="2" charset="2"/>
              <a:buChar char="§"/>
            </a:pPr>
            <a:endParaRPr lang="en-US" sz="800" i="1" dirty="0"/>
          </a:p>
          <a:p>
            <a:pPr>
              <a:buFont typeface="Wingdings" panose="05000000000000000000" pitchFamily="2" charset="2"/>
              <a:buChar char="§"/>
            </a:pPr>
            <a:r>
              <a:rPr lang="en-US" b="1" dirty="0"/>
              <a:t>Ensure knowledge of:</a:t>
            </a:r>
          </a:p>
          <a:p>
            <a:pPr lvl="1">
              <a:buFont typeface="Wingdings" panose="05000000000000000000" pitchFamily="2" charset="2"/>
              <a:buChar char="§"/>
            </a:pPr>
            <a:r>
              <a:rPr lang="en-US" sz="2800" dirty="0"/>
              <a:t>Benefits of ArmyIgnitED</a:t>
            </a:r>
          </a:p>
          <a:p>
            <a:pPr lvl="1">
              <a:buFont typeface="Wingdings" panose="05000000000000000000" pitchFamily="2" charset="2"/>
              <a:buChar char="§"/>
            </a:pPr>
            <a:r>
              <a:rPr lang="en-US" sz="2800" dirty="0"/>
              <a:t>Tuition and Credentialing Assistance Basics</a:t>
            </a:r>
          </a:p>
          <a:p>
            <a:pPr lvl="1">
              <a:buFont typeface="Wingdings" panose="05000000000000000000" pitchFamily="2" charset="2"/>
              <a:buChar char="§"/>
            </a:pPr>
            <a:r>
              <a:rPr lang="en-US" sz="2800" dirty="0"/>
              <a:t>State Tuition Assistance </a:t>
            </a:r>
          </a:p>
          <a:p>
            <a:pPr lvl="1">
              <a:buFont typeface="Wingdings" panose="05000000000000000000" pitchFamily="2" charset="2"/>
              <a:buChar char="§"/>
            </a:pPr>
            <a:r>
              <a:rPr lang="en-US" sz="2800" dirty="0"/>
              <a:t>GI Bill: CH 1606</a:t>
            </a:r>
          </a:p>
          <a:p>
            <a:pPr lvl="1">
              <a:buFont typeface="Wingdings" panose="05000000000000000000" pitchFamily="2" charset="2"/>
              <a:buChar char="§"/>
            </a:pPr>
            <a:r>
              <a:rPr lang="en-US" sz="2800" dirty="0"/>
              <a:t>Testing: AFCT &amp; SIFT</a:t>
            </a:r>
          </a:p>
          <a:p>
            <a:pPr lvl="1">
              <a:buFont typeface="Wingdings" panose="05000000000000000000" pitchFamily="2" charset="2"/>
              <a:buChar char="§"/>
            </a:pPr>
            <a:r>
              <a:rPr lang="en-US" sz="2800" dirty="0"/>
              <a:t>Creating your Account </a:t>
            </a:r>
          </a:p>
          <a:p>
            <a:pPr lvl="1">
              <a:buFont typeface="Wingdings" panose="05000000000000000000" pitchFamily="2" charset="2"/>
              <a:buChar char="§"/>
            </a:pPr>
            <a:r>
              <a:rPr lang="en-US" sz="2800" dirty="0"/>
              <a:t>Navigating ArmyIgnitED</a:t>
            </a:r>
          </a:p>
          <a:p>
            <a:pPr lvl="1">
              <a:buFont typeface="Wingdings" panose="05000000000000000000" pitchFamily="2" charset="2"/>
              <a:buChar char="§"/>
            </a:pPr>
            <a:r>
              <a:rPr lang="en-US" sz="2800" dirty="0"/>
              <a:t>Support </a:t>
            </a:r>
          </a:p>
          <a:p>
            <a:pPr lvl="1">
              <a:buFont typeface="Wingdings" panose="05000000000000000000" pitchFamily="2" charset="2"/>
              <a:buChar char="§"/>
            </a:pPr>
            <a:r>
              <a:rPr lang="en-US" sz="2800" dirty="0"/>
              <a:t>Next Steps</a:t>
            </a:r>
          </a:p>
          <a:p>
            <a:pPr>
              <a:buFont typeface="Wingdings" panose="05000000000000000000" pitchFamily="2" charset="2"/>
              <a:buChar char="§"/>
            </a:pPr>
            <a:endParaRPr lang="en-US" dirty="0">
              <a:cs typeface="Arial"/>
            </a:endParaRPr>
          </a:p>
          <a:p>
            <a:pPr>
              <a:buFont typeface="Wingdings" panose="05000000000000000000" pitchFamily="2" charset="2"/>
              <a:buChar char="§"/>
            </a:pPr>
            <a:endParaRPr lang="en-US" dirty="0">
              <a:cs typeface="Arial"/>
            </a:endParaRPr>
          </a:p>
        </p:txBody>
      </p:sp>
      <p:sp>
        <p:nvSpPr>
          <p:cNvPr id="2" name="Slide Number Placeholder 5">
            <a:extLst>
              <a:ext uri="{FF2B5EF4-FFF2-40B4-BE49-F238E27FC236}">
                <a16:creationId xmlns:a16="http://schemas.microsoft.com/office/drawing/2014/main" id="{101D4FCC-853F-D43C-823B-2B66BAFA327A}"/>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3</a:t>
            </a:fld>
            <a:endParaRPr lang="en-US" sz="800" dirty="0">
              <a:solidFill>
                <a:schemeClr val="bg1"/>
              </a:solidFill>
            </a:endParaRPr>
          </a:p>
        </p:txBody>
      </p:sp>
      <p:sp>
        <p:nvSpPr>
          <p:cNvPr id="4" name="Classification bottom">
            <a:extLst>
              <a:ext uri="{FF2B5EF4-FFF2-40B4-BE49-F238E27FC236}">
                <a16:creationId xmlns:a16="http://schemas.microsoft.com/office/drawing/2014/main" id="{5DD5E28B-6AA9-8F6F-D47B-9062B44B771C}"/>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3019750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336239" y="472174"/>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Navigating ArmyIgnitED </a:t>
            </a:r>
          </a:p>
        </p:txBody>
      </p:sp>
      <p:sp>
        <p:nvSpPr>
          <p:cNvPr id="22" name="Title Placeholder 1">
            <a:extLst>
              <a:ext uri="{FF2B5EF4-FFF2-40B4-BE49-F238E27FC236}">
                <a16:creationId xmlns:a16="http://schemas.microsoft.com/office/drawing/2014/main" id="{E50BBC36-6475-814D-D880-F5A1AE9E1772}"/>
              </a:ext>
            </a:extLst>
          </p:cNvPr>
          <p:cNvSpPr txBox="1">
            <a:spLocks/>
          </p:cNvSpPr>
          <p:nvPr/>
        </p:nvSpPr>
        <p:spPr>
          <a:xfrm>
            <a:off x="4958597" y="1060309"/>
            <a:ext cx="3078717" cy="647531"/>
          </a:xfrm>
          <a:prstGeom prst="rect">
            <a:avLst/>
          </a:prstGeom>
          <a:ln w="3175">
            <a:noFill/>
          </a:ln>
        </p:spPr>
        <p:txBody>
          <a:bodyPr vert="horz" lIns="91440" tIns="45720" rIns="91440" bIns="45720" rtlCol="0" anchor="ctr" anchorCtr="0">
            <a:normAutofit/>
          </a:bodyPr>
          <a:lstStyle>
            <a:lvl1pPr algn="r"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sz="2000" i="1" dirty="0">
                <a:solidFill>
                  <a:srgbClr val="FFC000"/>
                </a:solidFill>
                <a:latin typeface=" Arial"/>
              </a:rPr>
              <a:t>Student Dashboard</a:t>
            </a:r>
          </a:p>
        </p:txBody>
      </p:sp>
      <p:pic>
        <p:nvPicPr>
          <p:cNvPr id="4" name="Picture 3" descr="screenshot of the ArmyIgniteED student dashboard displaying with arrows pointing to the Education Recored side navigation, the lifetime limits undergraduate and graduate credits remaining and the GPA in the main content area, and the ed center info in the box in the right column.">
            <a:extLst>
              <a:ext uri="{FF2B5EF4-FFF2-40B4-BE49-F238E27FC236}">
                <a16:creationId xmlns:a16="http://schemas.microsoft.com/office/drawing/2014/main" id="{F06E8576-64B8-168E-8701-4019ABF02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361" y="1844425"/>
            <a:ext cx="9144000" cy="4284377"/>
          </a:xfrm>
          <a:prstGeom prst="rect">
            <a:avLst/>
          </a:prstGeom>
        </p:spPr>
      </p:pic>
      <p:sp>
        <p:nvSpPr>
          <p:cNvPr id="3" name="TextBox 2">
            <a:extLst>
              <a:ext uri="{FF2B5EF4-FFF2-40B4-BE49-F238E27FC236}">
                <a16:creationId xmlns:a16="http://schemas.microsoft.com/office/drawing/2014/main" id="{B9970BCF-9CAF-612D-B06D-30B29B5EA576}"/>
              </a:ext>
            </a:extLst>
          </p:cNvPr>
          <p:cNvSpPr txBox="1"/>
          <p:nvPr/>
        </p:nvSpPr>
        <p:spPr>
          <a:xfrm>
            <a:off x="4102484" y="1844425"/>
            <a:ext cx="542669" cy="175824"/>
          </a:xfrm>
          <a:prstGeom prst="rect">
            <a:avLst/>
          </a:prstGeom>
          <a:solidFill>
            <a:srgbClr val="F7F5F6"/>
          </a:solidFill>
        </p:spPr>
        <p:txBody>
          <a:bodyPr wrap="square" rtlCol="0">
            <a:spAutoFit/>
          </a:bodyPr>
          <a:lstStyle/>
          <a:p>
            <a:r>
              <a:rPr lang="en-US" sz="500" dirty="0">
                <a:solidFill>
                  <a:srgbClr val="3D3E3B"/>
                </a:solidFill>
                <a:latin typeface="Lato"/>
              </a:rPr>
              <a:t>Active TA</a:t>
            </a:r>
          </a:p>
        </p:txBody>
      </p:sp>
      <p:sp>
        <p:nvSpPr>
          <p:cNvPr id="5" name="TextBox 4">
            <a:extLst>
              <a:ext uri="{FF2B5EF4-FFF2-40B4-BE49-F238E27FC236}">
                <a16:creationId xmlns:a16="http://schemas.microsoft.com/office/drawing/2014/main" id="{7A3732FB-76B6-9FD8-D1AF-1044E16000D0}"/>
              </a:ext>
            </a:extLst>
          </p:cNvPr>
          <p:cNvSpPr txBox="1"/>
          <p:nvPr/>
        </p:nvSpPr>
        <p:spPr>
          <a:xfrm>
            <a:off x="4783200" y="1694314"/>
            <a:ext cx="2203839" cy="369332"/>
          </a:xfrm>
          <a:prstGeom prst="rect">
            <a:avLst/>
          </a:prstGeom>
          <a:noFill/>
        </p:spPr>
        <p:txBody>
          <a:bodyPr wrap="square" rtlCol="0">
            <a:spAutoFit/>
          </a:bodyPr>
          <a:lstStyle/>
          <a:p>
            <a:r>
              <a:rPr lang="en-US" b="1" dirty="0">
                <a:solidFill>
                  <a:schemeClr val="bg1"/>
                </a:solidFill>
                <a:highlight>
                  <a:srgbClr val="000000"/>
                </a:highlight>
              </a:rPr>
              <a:t>Fiscal Year Limits</a:t>
            </a:r>
          </a:p>
        </p:txBody>
      </p:sp>
      <p:sp>
        <p:nvSpPr>
          <p:cNvPr id="7" name="TextBox 6">
            <a:extLst>
              <a:ext uri="{FF2B5EF4-FFF2-40B4-BE49-F238E27FC236}">
                <a16:creationId xmlns:a16="http://schemas.microsoft.com/office/drawing/2014/main" id="{9046B880-B610-A73D-4777-ECA2D1B57553}"/>
              </a:ext>
            </a:extLst>
          </p:cNvPr>
          <p:cNvSpPr txBox="1"/>
          <p:nvPr/>
        </p:nvSpPr>
        <p:spPr>
          <a:xfrm>
            <a:off x="6948930" y="1844425"/>
            <a:ext cx="542669" cy="175824"/>
          </a:xfrm>
          <a:prstGeom prst="rect">
            <a:avLst/>
          </a:prstGeom>
          <a:solidFill>
            <a:srgbClr val="F7F5F6"/>
          </a:solidFill>
        </p:spPr>
        <p:txBody>
          <a:bodyPr wrap="square" rtlCol="0">
            <a:spAutoFit/>
          </a:bodyPr>
          <a:lstStyle/>
          <a:p>
            <a:r>
              <a:rPr lang="en-US" sz="500" dirty="0">
                <a:solidFill>
                  <a:srgbClr val="3D3E3B"/>
                </a:solidFill>
                <a:latin typeface="Lato"/>
              </a:rPr>
              <a:t>Active CA</a:t>
            </a:r>
          </a:p>
        </p:txBody>
      </p:sp>
      <p:sp>
        <p:nvSpPr>
          <p:cNvPr id="21" name="TextBox 20">
            <a:extLst>
              <a:ext uri="{FF2B5EF4-FFF2-40B4-BE49-F238E27FC236}">
                <a16:creationId xmlns:a16="http://schemas.microsoft.com/office/drawing/2014/main" id="{610F3086-C29D-D9DA-369B-F6D68322F2D0}"/>
              </a:ext>
            </a:extLst>
          </p:cNvPr>
          <p:cNvSpPr txBox="1"/>
          <p:nvPr/>
        </p:nvSpPr>
        <p:spPr>
          <a:xfrm>
            <a:off x="9562151" y="1864069"/>
            <a:ext cx="1902344" cy="369332"/>
          </a:xfrm>
          <a:prstGeom prst="rect">
            <a:avLst/>
          </a:prstGeom>
          <a:noFill/>
        </p:spPr>
        <p:txBody>
          <a:bodyPr wrap="square" rtlCol="0">
            <a:spAutoFit/>
          </a:bodyPr>
          <a:lstStyle/>
          <a:p>
            <a:r>
              <a:rPr lang="en-US" b="1" dirty="0">
                <a:solidFill>
                  <a:schemeClr val="bg1"/>
                </a:solidFill>
                <a:highlight>
                  <a:srgbClr val="000000"/>
                </a:highlight>
              </a:rPr>
              <a:t>Ed Center Info.</a:t>
            </a:r>
          </a:p>
        </p:txBody>
      </p:sp>
      <p:sp>
        <p:nvSpPr>
          <p:cNvPr id="20" name="Arrow: Right 19" descr="arrow pointing to the ed center info in the right column">
            <a:extLst>
              <a:ext uri="{FF2B5EF4-FFF2-40B4-BE49-F238E27FC236}">
                <a16:creationId xmlns:a16="http://schemas.microsoft.com/office/drawing/2014/main" id="{7A501083-B948-D3ED-BFF9-5655C93161A4}"/>
              </a:ext>
            </a:extLst>
          </p:cNvPr>
          <p:cNvSpPr/>
          <p:nvPr/>
        </p:nvSpPr>
        <p:spPr>
          <a:xfrm rot="5400000">
            <a:off x="10151680" y="2378237"/>
            <a:ext cx="490053" cy="27658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795CEAF-163C-3C2B-F532-F454318A6C97}"/>
              </a:ext>
            </a:extLst>
          </p:cNvPr>
          <p:cNvSpPr txBox="1"/>
          <p:nvPr/>
        </p:nvSpPr>
        <p:spPr>
          <a:xfrm>
            <a:off x="3462138" y="2205850"/>
            <a:ext cx="2642992" cy="369332"/>
          </a:xfrm>
          <a:prstGeom prst="rect">
            <a:avLst/>
          </a:prstGeom>
          <a:noFill/>
        </p:spPr>
        <p:txBody>
          <a:bodyPr wrap="square" rtlCol="0">
            <a:spAutoFit/>
          </a:bodyPr>
          <a:lstStyle/>
          <a:p>
            <a:r>
              <a:rPr lang="en-US" b="1" dirty="0">
                <a:solidFill>
                  <a:schemeClr val="bg1"/>
                </a:solidFill>
                <a:highlight>
                  <a:srgbClr val="000000"/>
                </a:highlight>
              </a:rPr>
              <a:t>Site Navigation</a:t>
            </a:r>
          </a:p>
        </p:txBody>
      </p:sp>
      <p:sp>
        <p:nvSpPr>
          <p:cNvPr id="16" name="Arrow: Right 15" descr="arrow pointing to the site navidation in the left column">
            <a:extLst>
              <a:ext uri="{FF2B5EF4-FFF2-40B4-BE49-F238E27FC236}">
                <a16:creationId xmlns:a16="http://schemas.microsoft.com/office/drawing/2014/main" id="{B6C3AC89-750E-BE8D-D252-448C441AF41C}"/>
              </a:ext>
            </a:extLst>
          </p:cNvPr>
          <p:cNvSpPr/>
          <p:nvPr/>
        </p:nvSpPr>
        <p:spPr>
          <a:xfrm rot="7938127">
            <a:off x="2937082" y="2367107"/>
            <a:ext cx="649470" cy="29884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051F19-227F-EEF2-07EB-0142569D4CB4}"/>
              </a:ext>
            </a:extLst>
          </p:cNvPr>
          <p:cNvSpPr txBox="1"/>
          <p:nvPr/>
        </p:nvSpPr>
        <p:spPr>
          <a:xfrm>
            <a:off x="5385811" y="2723655"/>
            <a:ext cx="2642992" cy="369332"/>
          </a:xfrm>
          <a:prstGeom prst="rect">
            <a:avLst/>
          </a:prstGeom>
          <a:noFill/>
        </p:spPr>
        <p:txBody>
          <a:bodyPr wrap="square" rtlCol="0">
            <a:spAutoFit/>
          </a:bodyPr>
          <a:lstStyle/>
          <a:p>
            <a:r>
              <a:rPr lang="en-US" b="1" dirty="0">
                <a:solidFill>
                  <a:schemeClr val="bg1"/>
                </a:solidFill>
                <a:highlight>
                  <a:srgbClr val="000000"/>
                </a:highlight>
              </a:rPr>
              <a:t>Lifetime Limits</a:t>
            </a:r>
          </a:p>
        </p:txBody>
      </p:sp>
      <p:sp>
        <p:nvSpPr>
          <p:cNvPr id="14" name="Arrow: Left-Up 13" descr="arrows pointing to undergrad and grad credits remaining">
            <a:extLst>
              <a:ext uri="{FF2B5EF4-FFF2-40B4-BE49-F238E27FC236}">
                <a16:creationId xmlns:a16="http://schemas.microsoft.com/office/drawing/2014/main" id="{CD125E09-95A5-5512-E7F4-D59C0AF1CC11}"/>
              </a:ext>
            </a:extLst>
          </p:cNvPr>
          <p:cNvSpPr/>
          <p:nvPr/>
        </p:nvSpPr>
        <p:spPr>
          <a:xfrm rot="16200000">
            <a:off x="6295338" y="3439304"/>
            <a:ext cx="385391" cy="404654"/>
          </a:xfrm>
          <a:prstGeom prst="leftUp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4C1D3B5-C105-C393-98FF-343414DBF267}"/>
              </a:ext>
            </a:extLst>
          </p:cNvPr>
          <p:cNvSpPr txBox="1"/>
          <p:nvPr/>
        </p:nvSpPr>
        <p:spPr>
          <a:xfrm>
            <a:off x="8283583" y="3554401"/>
            <a:ext cx="769642" cy="369332"/>
          </a:xfrm>
          <a:prstGeom prst="rect">
            <a:avLst/>
          </a:prstGeom>
          <a:noFill/>
        </p:spPr>
        <p:txBody>
          <a:bodyPr wrap="square" rtlCol="0">
            <a:spAutoFit/>
          </a:bodyPr>
          <a:lstStyle/>
          <a:p>
            <a:r>
              <a:rPr lang="en-US" b="1" dirty="0">
                <a:solidFill>
                  <a:schemeClr val="bg1"/>
                </a:solidFill>
                <a:highlight>
                  <a:srgbClr val="000000"/>
                </a:highlight>
              </a:rPr>
              <a:t>GPA</a:t>
            </a:r>
          </a:p>
        </p:txBody>
      </p:sp>
      <p:sp>
        <p:nvSpPr>
          <p:cNvPr id="19" name="Arrow: Right 18" descr="arrow pointing to the GPA in the main content area">
            <a:extLst>
              <a:ext uri="{FF2B5EF4-FFF2-40B4-BE49-F238E27FC236}">
                <a16:creationId xmlns:a16="http://schemas.microsoft.com/office/drawing/2014/main" id="{DC35BF92-2B28-FD13-C6E1-BCB86981B26E}"/>
              </a:ext>
            </a:extLst>
          </p:cNvPr>
          <p:cNvSpPr/>
          <p:nvPr/>
        </p:nvSpPr>
        <p:spPr>
          <a:xfrm rot="10800000">
            <a:off x="7658623" y="3602173"/>
            <a:ext cx="649470" cy="29884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overlay on the web page screenshot  of the CA Limit displaying the fiscal year cap for 2023 funding remaining $4,000.00">
            <a:extLst>
              <a:ext uri="{FF2B5EF4-FFF2-40B4-BE49-F238E27FC236}">
                <a16:creationId xmlns:a16="http://schemas.microsoft.com/office/drawing/2014/main" id="{86380442-C6D0-4064-6ED7-2D95264A3AAA}"/>
              </a:ext>
            </a:extLst>
          </p:cNvPr>
          <p:cNvPicPr>
            <a:picLocks noChangeAspect="1"/>
          </p:cNvPicPr>
          <p:nvPr/>
        </p:nvPicPr>
        <p:blipFill>
          <a:blip r:embed="rId4"/>
          <a:stretch>
            <a:fillRect/>
          </a:stretch>
        </p:blipFill>
        <p:spPr>
          <a:xfrm>
            <a:off x="2932742" y="6091387"/>
            <a:ext cx="8195649" cy="974483"/>
          </a:xfrm>
          <a:prstGeom prst="rect">
            <a:avLst/>
          </a:prstGeom>
          <a:ln>
            <a:solidFill>
              <a:srgbClr val="3D3E3B"/>
            </a:solidFill>
          </a:ln>
        </p:spPr>
      </p:pic>
      <p:sp>
        <p:nvSpPr>
          <p:cNvPr id="24" name="TextBox 23">
            <a:extLst>
              <a:ext uri="{FF2B5EF4-FFF2-40B4-BE49-F238E27FC236}">
                <a16:creationId xmlns:a16="http://schemas.microsoft.com/office/drawing/2014/main" id="{B98D98D1-2162-637A-FC04-D229DF738675}"/>
              </a:ext>
            </a:extLst>
          </p:cNvPr>
          <p:cNvSpPr txBox="1"/>
          <p:nvPr/>
        </p:nvSpPr>
        <p:spPr>
          <a:xfrm>
            <a:off x="6835217" y="6209297"/>
            <a:ext cx="1202097" cy="369332"/>
          </a:xfrm>
          <a:prstGeom prst="rect">
            <a:avLst/>
          </a:prstGeom>
          <a:noFill/>
        </p:spPr>
        <p:txBody>
          <a:bodyPr wrap="square" rtlCol="0">
            <a:spAutoFit/>
          </a:bodyPr>
          <a:lstStyle/>
          <a:p>
            <a:r>
              <a:rPr lang="en-US" b="1" dirty="0">
                <a:solidFill>
                  <a:schemeClr val="bg1"/>
                </a:solidFill>
                <a:highlight>
                  <a:srgbClr val="000000"/>
                </a:highlight>
              </a:rPr>
              <a:t>CA Limit</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30</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1442273976"/>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529639" y="527486"/>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Navigating </a:t>
            </a:r>
            <a:r>
              <a:rPr lang="en-US" b="1" dirty="0" err="1">
                <a:solidFill>
                  <a:srgbClr val="FFC000"/>
                </a:solidFill>
                <a:effectLst>
                  <a:outerShdw blurRad="38100" dist="38100" dir="2700000" algn="tl">
                    <a:srgbClr val="000000">
                      <a:alpha val="43137"/>
                    </a:srgbClr>
                  </a:outerShdw>
                </a:effectLst>
              </a:rPr>
              <a:t>ArmyIgnitED</a:t>
            </a:r>
            <a:endParaRPr lang="en-US" b="1" dirty="0">
              <a:solidFill>
                <a:srgbClr val="FFC000"/>
              </a:solidFill>
              <a:effectLst>
                <a:outerShdw blurRad="38100" dist="38100" dir="2700000" algn="tl">
                  <a:srgbClr val="000000">
                    <a:alpha val="43137"/>
                  </a:srgbClr>
                </a:outerShdw>
              </a:effectLst>
            </a:endParaRPr>
          </a:p>
        </p:txBody>
      </p:sp>
      <p:sp>
        <p:nvSpPr>
          <p:cNvPr id="2" name="Title Placeholder 1">
            <a:extLst>
              <a:ext uri="{FF2B5EF4-FFF2-40B4-BE49-F238E27FC236}">
                <a16:creationId xmlns:a16="http://schemas.microsoft.com/office/drawing/2014/main" id="{40560D87-A2B4-E947-4563-6A47C09B9228}"/>
              </a:ext>
            </a:extLst>
          </p:cNvPr>
          <p:cNvSpPr txBox="1">
            <a:spLocks/>
          </p:cNvSpPr>
          <p:nvPr/>
        </p:nvSpPr>
        <p:spPr>
          <a:xfrm>
            <a:off x="4958597" y="1060309"/>
            <a:ext cx="3078717" cy="647531"/>
          </a:xfrm>
          <a:prstGeom prst="rect">
            <a:avLst/>
          </a:prstGeom>
          <a:ln w="3175">
            <a:noFill/>
          </a:ln>
        </p:spPr>
        <p:txBody>
          <a:bodyPr vert="horz" lIns="91440" tIns="45720" rIns="91440" bIns="45720" rtlCol="0" anchor="ctr" anchorCtr="0">
            <a:normAutofit/>
          </a:bodyPr>
          <a:lstStyle>
            <a:lvl1pPr algn="r"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sz="2000" i="1" dirty="0">
                <a:solidFill>
                  <a:srgbClr val="FFC000"/>
                </a:solidFill>
                <a:latin typeface=" Arial"/>
              </a:rPr>
              <a:t>Student Dashboard</a:t>
            </a:r>
          </a:p>
        </p:txBody>
      </p:sp>
      <p:pic>
        <p:nvPicPr>
          <p:cNvPr id="25" name="Picture 24" descr="screenshot of the ArmyIgnitED dashboard web page displaying the Acitve education Goals Organizational Leadership approved with an arrow pointing to it labeled Active Ed Goal">
            <a:extLst>
              <a:ext uri="{FF2B5EF4-FFF2-40B4-BE49-F238E27FC236}">
                <a16:creationId xmlns:a16="http://schemas.microsoft.com/office/drawing/2014/main" id="{B255CE29-89FD-4801-3F8C-4FC998963EF0}"/>
              </a:ext>
            </a:extLst>
          </p:cNvPr>
          <p:cNvPicPr>
            <a:picLocks noChangeAspect="1"/>
          </p:cNvPicPr>
          <p:nvPr/>
        </p:nvPicPr>
        <p:blipFill>
          <a:blip r:embed="rId3"/>
          <a:stretch>
            <a:fillRect/>
          </a:stretch>
        </p:blipFill>
        <p:spPr>
          <a:xfrm>
            <a:off x="2150463" y="1746221"/>
            <a:ext cx="8248650" cy="3810000"/>
          </a:xfrm>
          <a:prstGeom prst="rect">
            <a:avLst/>
          </a:prstGeom>
        </p:spPr>
      </p:pic>
      <p:sp>
        <p:nvSpPr>
          <p:cNvPr id="14" name="Arrow: Right 13" descr="Active Ed Goal arrow pointing to Organizational Leadership approved on teh ArmyIgnitEd student dashboard web page screenshot.">
            <a:extLst>
              <a:ext uri="{FF2B5EF4-FFF2-40B4-BE49-F238E27FC236}">
                <a16:creationId xmlns:a16="http://schemas.microsoft.com/office/drawing/2014/main" id="{1314F1E6-95D1-4259-9043-0C83844B99DB}"/>
              </a:ext>
            </a:extLst>
          </p:cNvPr>
          <p:cNvSpPr/>
          <p:nvPr/>
        </p:nvSpPr>
        <p:spPr>
          <a:xfrm rot="9420639">
            <a:off x="5176905" y="4067432"/>
            <a:ext cx="649470" cy="29884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FAE8ABC-83DB-D622-C88E-784D9A9841CB}"/>
              </a:ext>
            </a:extLst>
          </p:cNvPr>
          <p:cNvSpPr txBox="1"/>
          <p:nvPr/>
        </p:nvSpPr>
        <p:spPr>
          <a:xfrm>
            <a:off x="5858943" y="3812182"/>
            <a:ext cx="2642992" cy="369332"/>
          </a:xfrm>
          <a:prstGeom prst="rect">
            <a:avLst/>
          </a:prstGeom>
          <a:noFill/>
        </p:spPr>
        <p:txBody>
          <a:bodyPr wrap="square" rtlCol="0">
            <a:spAutoFit/>
          </a:bodyPr>
          <a:lstStyle/>
          <a:p>
            <a:r>
              <a:rPr lang="en-US" b="1" dirty="0">
                <a:solidFill>
                  <a:schemeClr val="bg1"/>
                </a:solidFill>
                <a:highlight>
                  <a:srgbClr val="000000"/>
                </a:highlight>
              </a:rPr>
              <a:t>Active Ed Goal</a:t>
            </a:r>
          </a:p>
        </p:txBody>
      </p:sp>
      <p:sp>
        <p:nvSpPr>
          <p:cNvPr id="7" name="TextBox 6">
            <a:extLst>
              <a:ext uri="{FF2B5EF4-FFF2-40B4-BE49-F238E27FC236}">
                <a16:creationId xmlns:a16="http://schemas.microsoft.com/office/drawing/2014/main" id="{D530DEBE-E8DE-D209-5FFB-7F20448B359D}"/>
              </a:ext>
            </a:extLst>
          </p:cNvPr>
          <p:cNvSpPr txBox="1"/>
          <p:nvPr/>
        </p:nvSpPr>
        <p:spPr>
          <a:xfrm>
            <a:off x="3370009" y="5304110"/>
            <a:ext cx="2966442" cy="1477328"/>
          </a:xfrm>
          <a:prstGeom prst="rect">
            <a:avLst/>
          </a:prstGeom>
          <a:solidFill>
            <a:srgbClr val="1F1E22"/>
          </a:solidFill>
        </p:spPr>
        <p:txBody>
          <a:bodyPr wrap="square" rtlCol="0">
            <a:spAutoFit/>
          </a:bodyPr>
          <a:lstStyle/>
          <a:p>
            <a:r>
              <a:rPr lang="en-US" b="1" dirty="0">
                <a:solidFill>
                  <a:schemeClr val="bg1"/>
                </a:solidFill>
              </a:rPr>
              <a:t>At the bottom of the dashboard, are links to get started to explore funding, programs, institutions, and careers</a:t>
            </a:r>
          </a:p>
        </p:txBody>
      </p:sp>
      <p:sp>
        <p:nvSpPr>
          <p:cNvPr id="23" name="Arrow: Right 22" descr="arrow pointing to links at bottom of dashboard screenshot for starting funding, exporing programs, exporing institutions, career path decide, and credentialing assistance">
            <a:extLst>
              <a:ext uri="{FF2B5EF4-FFF2-40B4-BE49-F238E27FC236}">
                <a16:creationId xmlns:a16="http://schemas.microsoft.com/office/drawing/2014/main" id="{645D9E1A-AF2A-1035-CC52-6F4E7A7CBF0B}"/>
              </a:ext>
            </a:extLst>
          </p:cNvPr>
          <p:cNvSpPr/>
          <p:nvPr/>
        </p:nvSpPr>
        <p:spPr>
          <a:xfrm>
            <a:off x="6404806" y="5448394"/>
            <a:ext cx="1045236" cy="38946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links at bottom of dashboard screenshot for starting funding, exporing programs, exporing institutions, career path decide, and credentialing assistance">
            <a:extLst>
              <a:ext uri="{FF2B5EF4-FFF2-40B4-BE49-F238E27FC236}">
                <a16:creationId xmlns:a16="http://schemas.microsoft.com/office/drawing/2014/main" id="{B25CE74B-9EE7-CCD4-489F-6C4202C30B13}"/>
              </a:ext>
            </a:extLst>
          </p:cNvPr>
          <p:cNvPicPr>
            <a:picLocks noChangeAspect="1"/>
          </p:cNvPicPr>
          <p:nvPr/>
        </p:nvPicPr>
        <p:blipFill>
          <a:blip r:embed="rId4"/>
          <a:stretch>
            <a:fillRect/>
          </a:stretch>
        </p:blipFill>
        <p:spPr>
          <a:xfrm>
            <a:off x="7518397" y="4173709"/>
            <a:ext cx="4673603" cy="2601247"/>
          </a:xfrm>
          <a:prstGeom prst="rect">
            <a:avLst/>
          </a:prstGeom>
          <a:ln w="38100">
            <a:solidFill>
              <a:srgbClr val="211F1F"/>
            </a:solidFill>
          </a:ln>
          <a:effectLst/>
        </p:spPr>
      </p:pic>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31</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403058039"/>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585487" y="497185"/>
            <a:ext cx="9364534"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Navigating </a:t>
            </a:r>
            <a:r>
              <a:rPr lang="en-US" b="1" dirty="0" err="1">
                <a:solidFill>
                  <a:srgbClr val="FFC000"/>
                </a:solidFill>
                <a:effectLst>
                  <a:outerShdw blurRad="38100" dist="38100" dir="2700000" algn="tl">
                    <a:srgbClr val="000000">
                      <a:alpha val="43137"/>
                    </a:srgbClr>
                  </a:outerShdw>
                </a:effectLst>
              </a:rPr>
              <a:t>ArmyIgnitED</a:t>
            </a:r>
            <a:r>
              <a:rPr lang="en-US" b="1" dirty="0">
                <a:solidFill>
                  <a:srgbClr val="FFC000"/>
                </a:solidFill>
                <a:effectLst>
                  <a:outerShdw blurRad="38100" dist="38100" dir="2700000" algn="tl">
                    <a:srgbClr val="000000">
                      <a:alpha val="43137"/>
                    </a:srgbClr>
                  </a:outerShdw>
                </a:effectLst>
              </a:rPr>
              <a:t> (continued 1) </a:t>
            </a:r>
          </a:p>
        </p:txBody>
      </p:sp>
      <p:sp>
        <p:nvSpPr>
          <p:cNvPr id="22" name="Title Placeholder 1">
            <a:extLst>
              <a:ext uri="{FF2B5EF4-FFF2-40B4-BE49-F238E27FC236}">
                <a16:creationId xmlns:a16="http://schemas.microsoft.com/office/drawing/2014/main" id="{E50BBC36-6475-814D-D880-F5A1AE9E1772}"/>
              </a:ext>
            </a:extLst>
          </p:cNvPr>
          <p:cNvSpPr txBox="1">
            <a:spLocks/>
          </p:cNvSpPr>
          <p:nvPr/>
        </p:nvSpPr>
        <p:spPr>
          <a:xfrm>
            <a:off x="5394220" y="1073496"/>
            <a:ext cx="3306337" cy="647531"/>
          </a:xfrm>
          <a:prstGeom prst="rect">
            <a:avLst/>
          </a:prstGeom>
          <a:ln w="3175">
            <a:noFill/>
          </a:ln>
        </p:spPr>
        <p:txBody>
          <a:bodyPr vert="horz" lIns="91440" tIns="45720" rIns="91440" bIns="45720" rtlCol="0" anchor="ctr" anchorCtr="0">
            <a:normAutofit/>
          </a:bodyPr>
          <a:lstStyle>
            <a:lvl1pPr algn="r"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sz="2000" i="1" dirty="0">
                <a:solidFill>
                  <a:srgbClr val="FFC000"/>
                </a:solidFill>
                <a:latin typeface=" Arial"/>
              </a:rPr>
              <a:t>Reviewing Profile Page</a:t>
            </a:r>
          </a:p>
        </p:txBody>
      </p:sp>
      <p:pic>
        <p:nvPicPr>
          <p:cNvPr id="4" name="Picture 3" descr="ArmyIgnitED screenshot of profile web page displaying Civilian Ed level and top right my profile link">
            <a:extLst>
              <a:ext uri="{FF2B5EF4-FFF2-40B4-BE49-F238E27FC236}">
                <a16:creationId xmlns:a16="http://schemas.microsoft.com/office/drawing/2014/main" id="{EB2DA654-1011-6ABC-F15B-CD681F1C3FA5}"/>
              </a:ext>
            </a:extLst>
          </p:cNvPr>
          <p:cNvPicPr>
            <a:picLocks noChangeAspect="1"/>
          </p:cNvPicPr>
          <p:nvPr/>
        </p:nvPicPr>
        <p:blipFill>
          <a:blip r:embed="rId3"/>
          <a:stretch>
            <a:fillRect/>
          </a:stretch>
        </p:blipFill>
        <p:spPr>
          <a:xfrm>
            <a:off x="2240927" y="1870938"/>
            <a:ext cx="9144000" cy="4275328"/>
          </a:xfrm>
          <a:prstGeom prst="rect">
            <a:avLst/>
          </a:prstGeom>
        </p:spPr>
      </p:pic>
      <p:sp>
        <p:nvSpPr>
          <p:cNvPr id="5" name="Rectangle 4" descr="profile display name in upper right corner of screen&#10;">
            <a:extLst>
              <a:ext uri="{FF2B5EF4-FFF2-40B4-BE49-F238E27FC236}">
                <a16:creationId xmlns:a16="http://schemas.microsoft.com/office/drawing/2014/main" id="{0924BCE0-2CF1-777D-C7F6-0E11E4DB18C5}"/>
              </a:ext>
            </a:extLst>
          </p:cNvPr>
          <p:cNvSpPr/>
          <p:nvPr/>
        </p:nvSpPr>
        <p:spPr>
          <a:xfrm>
            <a:off x="10278438" y="1923011"/>
            <a:ext cx="642388" cy="18810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B9A16AD-E9A8-58BD-7F52-EBAD75350A31}"/>
              </a:ext>
            </a:extLst>
          </p:cNvPr>
          <p:cNvSpPr/>
          <p:nvPr/>
        </p:nvSpPr>
        <p:spPr>
          <a:xfrm>
            <a:off x="2883462" y="2682928"/>
            <a:ext cx="1456267" cy="1536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a:solidFill>
                  <a:schemeClr val="tx1"/>
                </a:solidFill>
                <a:latin typeface="Lato"/>
              </a:rPr>
              <a:t>tomcruise000</a:t>
            </a:r>
          </a:p>
          <a:p>
            <a:endParaRPr lang="en-US" sz="600" dirty="0">
              <a:solidFill>
                <a:schemeClr val="tx1"/>
              </a:solidFill>
              <a:latin typeface="Lato"/>
            </a:endParaRPr>
          </a:p>
        </p:txBody>
      </p:sp>
      <p:sp>
        <p:nvSpPr>
          <p:cNvPr id="28" name="Arrow: Left-Up 27" descr="arrows pointing to prfile display name in upper right corner of screen and description of action">
            <a:extLst>
              <a:ext uri="{FF2B5EF4-FFF2-40B4-BE49-F238E27FC236}">
                <a16:creationId xmlns:a16="http://schemas.microsoft.com/office/drawing/2014/main" id="{DE52389C-FD2A-26BF-956D-F6ED879322BF}"/>
              </a:ext>
            </a:extLst>
          </p:cNvPr>
          <p:cNvSpPr/>
          <p:nvPr/>
        </p:nvSpPr>
        <p:spPr>
          <a:xfrm>
            <a:off x="9994509" y="2691196"/>
            <a:ext cx="974686" cy="1452938"/>
          </a:xfrm>
          <a:prstGeom prst="lef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7D978ED2-E891-FCC4-13C4-67C6C50447D6}"/>
              </a:ext>
            </a:extLst>
          </p:cNvPr>
          <p:cNvSpPr txBox="1"/>
          <p:nvPr/>
        </p:nvSpPr>
        <p:spPr>
          <a:xfrm>
            <a:off x="7450042" y="2985203"/>
            <a:ext cx="2501031" cy="1600438"/>
          </a:xfrm>
          <a:prstGeom prst="rect">
            <a:avLst/>
          </a:prstGeom>
          <a:solidFill>
            <a:schemeClr val="tx1"/>
          </a:solidFill>
        </p:spPr>
        <p:txBody>
          <a:bodyPr wrap="square" lIns="91440" tIns="45720" rIns="91440" bIns="45720" rtlCol="0" anchor="t">
            <a:spAutoFit/>
          </a:bodyPr>
          <a:lstStyle/>
          <a:p>
            <a:r>
              <a:rPr lang="en-US" sz="1400" dirty="0">
                <a:solidFill>
                  <a:schemeClr val="bg1"/>
                </a:solidFill>
              </a:rPr>
              <a:t>To access your Profile Page, on the top right of the page, click on your name and </a:t>
            </a:r>
          </a:p>
          <a:p>
            <a:r>
              <a:rPr lang="en-US" sz="1400" dirty="0">
                <a:solidFill>
                  <a:schemeClr val="bg1"/>
                </a:solidFill>
              </a:rPr>
              <a:t>click on “My Profile”.  This has your user information, contact information, and mailing address. </a:t>
            </a:r>
          </a:p>
        </p:txBody>
      </p:sp>
      <p:sp>
        <p:nvSpPr>
          <p:cNvPr id="17" name="Rectangle 16">
            <a:extLst>
              <a:ext uri="{FF2B5EF4-FFF2-40B4-BE49-F238E27FC236}">
                <a16:creationId xmlns:a16="http://schemas.microsoft.com/office/drawing/2014/main" id="{BF790205-F383-FA62-637F-FF4D2ED3D7E3}"/>
              </a:ext>
              <a:ext uri="{C183D7F6-B498-43B3-948B-1728B52AA6E4}">
                <adec:decorative xmlns:adec="http://schemas.microsoft.com/office/drawing/2017/decorative" val="1"/>
              </a:ext>
            </a:extLst>
          </p:cNvPr>
          <p:cNvSpPr/>
          <p:nvPr/>
        </p:nvSpPr>
        <p:spPr>
          <a:xfrm>
            <a:off x="5647980" y="3785422"/>
            <a:ext cx="1417638" cy="1291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descr="example of degree displayed in main content area">
            <a:extLst>
              <a:ext uri="{FF2B5EF4-FFF2-40B4-BE49-F238E27FC236}">
                <a16:creationId xmlns:a16="http://schemas.microsoft.com/office/drawing/2014/main" id="{FCECCA7C-04E6-0BF5-0A20-649B5404F6BD}"/>
              </a:ext>
            </a:extLst>
          </p:cNvPr>
          <p:cNvSpPr/>
          <p:nvPr/>
        </p:nvSpPr>
        <p:spPr>
          <a:xfrm>
            <a:off x="3026149" y="3835534"/>
            <a:ext cx="1210734" cy="7900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E207FE85-9CE4-2499-693C-1C210AAC23A5}"/>
              </a:ext>
            </a:extLst>
          </p:cNvPr>
          <p:cNvSpPr txBox="1"/>
          <p:nvPr/>
        </p:nvSpPr>
        <p:spPr>
          <a:xfrm>
            <a:off x="3059485" y="5594893"/>
            <a:ext cx="3364948" cy="1169551"/>
          </a:xfrm>
          <a:prstGeom prst="rect">
            <a:avLst/>
          </a:prstGeom>
          <a:solidFill>
            <a:schemeClr val="tx1"/>
          </a:solidFill>
        </p:spPr>
        <p:txBody>
          <a:bodyPr wrap="square" lIns="91440" tIns="45720" rIns="91440" bIns="45720" rtlCol="0" anchor="t">
            <a:spAutoFit/>
          </a:bodyPr>
          <a:lstStyle/>
          <a:p>
            <a:r>
              <a:rPr lang="en-US" sz="1400" dirty="0">
                <a:solidFill>
                  <a:schemeClr val="bg1"/>
                </a:solidFill>
                <a:cs typeface="Arial"/>
              </a:rPr>
              <a:t>To Update Civilian Ed Level, contact Unit Personnel / S1 Office</a:t>
            </a:r>
          </a:p>
          <a:p>
            <a:endParaRPr lang="en-US" sz="1400" dirty="0">
              <a:solidFill>
                <a:schemeClr val="bg1"/>
              </a:solidFill>
              <a:cs typeface="Arial"/>
            </a:endParaRPr>
          </a:p>
          <a:p>
            <a:r>
              <a:rPr lang="en-US" sz="1400" dirty="0">
                <a:solidFill>
                  <a:schemeClr val="bg1"/>
                </a:solidFill>
                <a:cs typeface="Arial"/>
              </a:rPr>
              <a:t>Civilian Education Level must be current to maintain TA/CA eligibility</a:t>
            </a:r>
          </a:p>
        </p:txBody>
      </p:sp>
      <p:sp>
        <p:nvSpPr>
          <p:cNvPr id="27" name="Arrow: Down 26" descr="arrow pointing at degree">
            <a:extLst>
              <a:ext uri="{FF2B5EF4-FFF2-40B4-BE49-F238E27FC236}">
                <a16:creationId xmlns:a16="http://schemas.microsoft.com/office/drawing/2014/main" id="{EA781D34-69A6-9CFE-2FBD-16F4C01503C9}"/>
              </a:ext>
            </a:extLst>
          </p:cNvPr>
          <p:cNvSpPr/>
          <p:nvPr/>
        </p:nvSpPr>
        <p:spPr>
          <a:xfrm rot="10800000">
            <a:off x="3809320" y="4110441"/>
            <a:ext cx="415000" cy="1460451"/>
          </a:xfrm>
          <a:prstGeom prst="downArrow">
            <a:avLst>
              <a:gd name="adj1" fmla="val 44964"/>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8708563-F5F2-C55A-2EB5-7DFD5BA68BE4}"/>
              </a:ext>
              <a:ext uri="{C183D7F6-B498-43B3-948B-1728B52AA6E4}">
                <adec:decorative xmlns:adec="http://schemas.microsoft.com/office/drawing/2017/decorative" val="1"/>
              </a:ext>
            </a:extLst>
          </p:cNvPr>
          <p:cNvSpPr/>
          <p:nvPr/>
        </p:nvSpPr>
        <p:spPr>
          <a:xfrm>
            <a:off x="3529198" y="3875037"/>
            <a:ext cx="1212761" cy="260858"/>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05BE3EB-AB2B-2B2D-CF31-592F76AEA57B}"/>
              </a:ext>
            </a:extLst>
          </p:cNvPr>
          <p:cNvSpPr txBox="1"/>
          <p:nvPr/>
        </p:nvSpPr>
        <p:spPr>
          <a:xfrm>
            <a:off x="7967681" y="5145991"/>
            <a:ext cx="2831883" cy="830997"/>
          </a:xfrm>
          <a:prstGeom prst="rect">
            <a:avLst/>
          </a:prstGeom>
          <a:solidFill>
            <a:schemeClr val="tx1"/>
          </a:solidFill>
        </p:spPr>
        <p:txBody>
          <a:bodyPr wrap="square" lIns="91440" tIns="45720" rIns="91440" bIns="45720" rtlCol="0" anchor="t">
            <a:spAutoFit/>
          </a:bodyPr>
          <a:lstStyle/>
          <a:p>
            <a:r>
              <a:rPr lang="en-US" sz="1600" dirty="0">
                <a:solidFill>
                  <a:schemeClr val="bg1"/>
                </a:solidFill>
              </a:rPr>
              <a:t>Student and Military Information migrate into ArmyIgnitED from IPPS-A</a:t>
            </a:r>
            <a:endParaRPr lang="en-US" sz="1600" dirty="0">
              <a:solidFill>
                <a:schemeClr val="bg1"/>
              </a:solidFill>
              <a:cs typeface="Arial"/>
            </a:endParaRP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456131" y="6696407"/>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32</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352003" y="6699644"/>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2069655145"/>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396588" y="471430"/>
            <a:ext cx="934402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Navigating </a:t>
            </a:r>
            <a:r>
              <a:rPr lang="en-US" b="1" dirty="0" err="1">
                <a:solidFill>
                  <a:srgbClr val="FFC000"/>
                </a:solidFill>
                <a:effectLst>
                  <a:outerShdw blurRad="38100" dist="38100" dir="2700000" algn="tl">
                    <a:srgbClr val="000000">
                      <a:alpha val="43137"/>
                    </a:srgbClr>
                  </a:outerShdw>
                </a:effectLst>
              </a:rPr>
              <a:t>ArmyIgnitED</a:t>
            </a:r>
            <a:r>
              <a:rPr lang="en-US" b="1" dirty="0">
                <a:solidFill>
                  <a:srgbClr val="FFC000"/>
                </a:solidFill>
                <a:effectLst>
                  <a:outerShdw blurRad="38100" dist="38100" dir="2700000" algn="tl">
                    <a:srgbClr val="000000">
                      <a:alpha val="43137"/>
                    </a:srgbClr>
                  </a:outerShdw>
                </a:effectLst>
              </a:rPr>
              <a:t> (continued 2) </a:t>
            </a:r>
          </a:p>
        </p:txBody>
      </p:sp>
      <p:sp>
        <p:nvSpPr>
          <p:cNvPr id="3" name="Title Placeholder 1">
            <a:extLst>
              <a:ext uri="{FF2B5EF4-FFF2-40B4-BE49-F238E27FC236}">
                <a16:creationId xmlns:a16="http://schemas.microsoft.com/office/drawing/2014/main" id="{16E55D55-96B9-87B3-8060-1C39D8B71179}"/>
              </a:ext>
            </a:extLst>
          </p:cNvPr>
          <p:cNvSpPr txBox="1">
            <a:spLocks/>
          </p:cNvSpPr>
          <p:nvPr/>
        </p:nvSpPr>
        <p:spPr>
          <a:xfrm>
            <a:off x="5309379" y="1063896"/>
            <a:ext cx="3306337" cy="647531"/>
          </a:xfrm>
          <a:prstGeom prst="rect">
            <a:avLst/>
          </a:prstGeom>
          <a:ln w="3175">
            <a:noFill/>
          </a:ln>
        </p:spPr>
        <p:txBody>
          <a:bodyPr vert="horz" lIns="91440" tIns="45720" rIns="91440" bIns="45720" rtlCol="0" anchor="ctr" anchorCtr="0">
            <a:normAutofit/>
          </a:bodyPr>
          <a:lstStyle>
            <a:lvl1pPr algn="r"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sz="2000" i="1" dirty="0">
                <a:solidFill>
                  <a:srgbClr val="FFC000"/>
                </a:solidFill>
                <a:latin typeface=" Arial"/>
              </a:rPr>
              <a:t>Reviewing Profile Page</a:t>
            </a:r>
          </a:p>
        </p:txBody>
      </p:sp>
      <p:pic>
        <p:nvPicPr>
          <p:cNvPr id="2" name="Picture 1" descr="Screenshot of profile page with sample data displayiing button for education record on the top right and contact info for verification">
            <a:extLst>
              <a:ext uri="{FF2B5EF4-FFF2-40B4-BE49-F238E27FC236}">
                <a16:creationId xmlns:a16="http://schemas.microsoft.com/office/drawing/2014/main" id="{74BBAAB4-A9C7-681E-AC20-EEC5F846617A}"/>
              </a:ext>
            </a:extLst>
          </p:cNvPr>
          <p:cNvPicPr>
            <a:picLocks noChangeAspect="1"/>
          </p:cNvPicPr>
          <p:nvPr/>
        </p:nvPicPr>
        <p:blipFill>
          <a:blip r:embed="rId3"/>
          <a:stretch>
            <a:fillRect/>
          </a:stretch>
        </p:blipFill>
        <p:spPr>
          <a:xfrm>
            <a:off x="2197100" y="2109647"/>
            <a:ext cx="8986520" cy="3217232"/>
          </a:xfrm>
          <a:prstGeom prst="rect">
            <a:avLst/>
          </a:prstGeom>
          <a:solidFill>
            <a:schemeClr val="bg1"/>
          </a:solidFill>
        </p:spPr>
      </p:pic>
      <p:sp>
        <p:nvSpPr>
          <p:cNvPr id="4" name="TextBox 3">
            <a:extLst>
              <a:ext uri="{FF2B5EF4-FFF2-40B4-BE49-F238E27FC236}">
                <a16:creationId xmlns:a16="http://schemas.microsoft.com/office/drawing/2014/main" id="{B6E8719F-42F3-F8B8-83BC-690C6117FDE0}"/>
              </a:ext>
            </a:extLst>
          </p:cNvPr>
          <p:cNvSpPr txBox="1"/>
          <p:nvPr/>
        </p:nvSpPr>
        <p:spPr>
          <a:xfrm>
            <a:off x="2336062" y="2384481"/>
            <a:ext cx="1951522" cy="250220"/>
          </a:xfrm>
          <a:prstGeom prst="rect">
            <a:avLst/>
          </a:prstGeom>
          <a:gradFill flip="none" rotWithShape="1">
            <a:gsLst>
              <a:gs pos="10000">
                <a:srgbClr val="F2AC06"/>
              </a:gs>
              <a:gs pos="69000">
                <a:srgbClr val="EDA406"/>
              </a:gs>
              <a:gs pos="97000">
                <a:srgbClr val="E79D06"/>
              </a:gs>
            </a:gsLst>
            <a:path path="circle">
              <a:fillToRect t="100000" r="100000"/>
            </a:path>
            <a:tileRect l="-100000" b="-100000"/>
          </a:gradFill>
        </p:spPr>
        <p:txBody>
          <a:bodyPr wrap="square" rtlCol="0">
            <a:spAutoFit/>
          </a:bodyPr>
          <a:lstStyle/>
          <a:p>
            <a:r>
              <a:rPr lang="en-US" sz="1000" b="1" dirty="0">
                <a:solidFill>
                  <a:srgbClr val="000000"/>
                </a:solidFill>
                <a:latin typeface="Lato"/>
              </a:rPr>
              <a:t>TOM CRUISE</a:t>
            </a:r>
            <a:endParaRPr lang="en-US" sz="1000" dirty="0"/>
          </a:p>
        </p:txBody>
      </p:sp>
      <p:sp>
        <p:nvSpPr>
          <p:cNvPr id="20" name="Rectangle 19">
            <a:extLst>
              <a:ext uri="{FF2B5EF4-FFF2-40B4-BE49-F238E27FC236}">
                <a16:creationId xmlns:a16="http://schemas.microsoft.com/office/drawing/2014/main" id="{2A016170-7AFD-8F88-2907-47E8E5F41F95}"/>
              </a:ext>
            </a:extLst>
          </p:cNvPr>
          <p:cNvSpPr/>
          <p:nvPr/>
        </p:nvSpPr>
        <p:spPr>
          <a:xfrm>
            <a:off x="5383768" y="2199926"/>
            <a:ext cx="3320376" cy="503211"/>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bg1"/>
                </a:solidFill>
              </a:rPr>
              <a:t>Provides a copy of your Education Record</a:t>
            </a:r>
          </a:p>
        </p:txBody>
      </p:sp>
      <p:sp>
        <p:nvSpPr>
          <p:cNvPr id="23" name="Arrow: Down 22" descr="arrow pointing to print education record button">
            <a:extLst>
              <a:ext uri="{FF2B5EF4-FFF2-40B4-BE49-F238E27FC236}">
                <a16:creationId xmlns:a16="http://schemas.microsoft.com/office/drawing/2014/main" id="{0352B13A-8976-E622-BE62-8167F8257880}"/>
              </a:ext>
            </a:extLst>
          </p:cNvPr>
          <p:cNvSpPr/>
          <p:nvPr/>
        </p:nvSpPr>
        <p:spPr>
          <a:xfrm rot="16200000">
            <a:off x="8978949" y="2002941"/>
            <a:ext cx="369109" cy="76308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7E37D4-4726-5539-6502-49AD04F4004A}"/>
              </a:ext>
            </a:extLst>
          </p:cNvPr>
          <p:cNvSpPr txBox="1"/>
          <p:nvPr/>
        </p:nvSpPr>
        <p:spPr>
          <a:xfrm>
            <a:off x="2336062" y="3429000"/>
            <a:ext cx="1782412" cy="184666"/>
          </a:xfrm>
          <a:prstGeom prst="rect">
            <a:avLst/>
          </a:prstGeom>
          <a:noFill/>
        </p:spPr>
        <p:txBody>
          <a:bodyPr wrap="square" rtlCol="0">
            <a:spAutoFit/>
          </a:bodyPr>
          <a:lstStyle/>
          <a:p>
            <a:r>
              <a:rPr lang="en-US" sz="600" dirty="0">
                <a:solidFill>
                  <a:srgbClr val="959595"/>
                </a:solidFill>
              </a:rPr>
              <a:t>tomcruise000</a:t>
            </a:r>
          </a:p>
        </p:txBody>
      </p:sp>
      <p:sp>
        <p:nvSpPr>
          <p:cNvPr id="6" name="Rectangle 5">
            <a:extLst>
              <a:ext uri="{FF2B5EF4-FFF2-40B4-BE49-F238E27FC236}">
                <a16:creationId xmlns:a16="http://schemas.microsoft.com/office/drawing/2014/main" id="{FBF623F9-AFF3-6DB0-B103-3C624C46E979}"/>
              </a:ext>
              <a:ext uri="{C183D7F6-B498-43B3-948B-1728B52AA6E4}">
                <adec:decorative xmlns:adec="http://schemas.microsoft.com/office/drawing/2017/decorative" val="1"/>
              </a:ext>
            </a:extLst>
          </p:cNvPr>
          <p:cNvSpPr/>
          <p:nvPr/>
        </p:nvSpPr>
        <p:spPr>
          <a:xfrm>
            <a:off x="2276840" y="3497093"/>
            <a:ext cx="2010744" cy="1616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B593C54-E2B5-4D9B-B883-25A7E79EB806}"/>
              </a:ext>
              <a:ext uri="{C183D7F6-B498-43B3-948B-1728B52AA6E4}">
                <adec:decorative xmlns:adec="http://schemas.microsoft.com/office/drawing/2017/decorative" val="1"/>
              </a:ext>
            </a:extLst>
          </p:cNvPr>
          <p:cNvSpPr/>
          <p:nvPr/>
        </p:nvSpPr>
        <p:spPr>
          <a:xfrm>
            <a:off x="4790161" y="4173034"/>
            <a:ext cx="2010744" cy="1616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example email address">
            <a:extLst>
              <a:ext uri="{FF2B5EF4-FFF2-40B4-BE49-F238E27FC236}">
                <a16:creationId xmlns:a16="http://schemas.microsoft.com/office/drawing/2014/main" id="{D2C175A8-BA5B-4FDB-2169-AA9BBD88EDF6}"/>
              </a:ext>
            </a:extLst>
          </p:cNvPr>
          <p:cNvSpPr/>
          <p:nvPr/>
        </p:nvSpPr>
        <p:spPr>
          <a:xfrm>
            <a:off x="2197100" y="4801904"/>
            <a:ext cx="2010744" cy="1616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53AF0FF-DDD3-2077-99A5-F998D3529F4E}"/>
              </a:ext>
            </a:extLst>
          </p:cNvPr>
          <p:cNvSpPr txBox="1"/>
          <p:nvPr/>
        </p:nvSpPr>
        <p:spPr>
          <a:xfrm>
            <a:off x="2311266" y="4820719"/>
            <a:ext cx="1782412" cy="184666"/>
          </a:xfrm>
          <a:prstGeom prst="rect">
            <a:avLst/>
          </a:prstGeom>
          <a:noFill/>
        </p:spPr>
        <p:txBody>
          <a:bodyPr wrap="square" rtlCol="0">
            <a:spAutoFit/>
          </a:bodyPr>
          <a:lstStyle/>
          <a:p>
            <a:r>
              <a:rPr lang="en-US" sz="600" dirty="0">
                <a:solidFill>
                  <a:srgbClr val="959595"/>
                </a:solidFill>
              </a:rPr>
              <a:t>Tomcruise000.mil@army.mil</a:t>
            </a:r>
          </a:p>
        </p:txBody>
      </p:sp>
      <p:sp>
        <p:nvSpPr>
          <p:cNvPr id="29" name="Arrow: Down 28" descr="arrow pointing to profile contact information to verify">
            <a:extLst>
              <a:ext uri="{FF2B5EF4-FFF2-40B4-BE49-F238E27FC236}">
                <a16:creationId xmlns:a16="http://schemas.microsoft.com/office/drawing/2014/main" id="{B405555B-F524-A187-4B0F-8F5D19BBBE21}"/>
              </a:ext>
            </a:extLst>
          </p:cNvPr>
          <p:cNvSpPr/>
          <p:nvPr/>
        </p:nvSpPr>
        <p:spPr>
          <a:xfrm rot="5400000">
            <a:off x="7237285" y="4760784"/>
            <a:ext cx="369109" cy="76308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429A9E0-28BC-5837-9328-2320040A5E12}"/>
              </a:ext>
            </a:extLst>
          </p:cNvPr>
          <p:cNvSpPr txBox="1"/>
          <p:nvPr/>
        </p:nvSpPr>
        <p:spPr>
          <a:xfrm>
            <a:off x="7863243" y="5139152"/>
            <a:ext cx="3320377" cy="1200329"/>
          </a:xfrm>
          <a:prstGeom prst="rect">
            <a:avLst/>
          </a:prstGeom>
          <a:solidFill>
            <a:schemeClr val="tx1"/>
          </a:solidFill>
        </p:spPr>
        <p:txBody>
          <a:bodyPr wrap="square" rtlCol="0">
            <a:spAutoFit/>
          </a:bodyPr>
          <a:lstStyle/>
          <a:p>
            <a:r>
              <a:rPr lang="en-US" dirty="0">
                <a:solidFill>
                  <a:schemeClr val="bg1"/>
                </a:solidFill>
              </a:rPr>
              <a:t>Verify that contact information is correct. A personal email address and cell phone number are required.</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456131" y="6696407"/>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33</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352003" y="6699644"/>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846086988"/>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447756" y="499767"/>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Navigating </a:t>
            </a:r>
            <a:r>
              <a:rPr lang="en-US" b="1" dirty="0" err="1">
                <a:solidFill>
                  <a:srgbClr val="FFC000"/>
                </a:solidFill>
                <a:effectLst>
                  <a:outerShdw blurRad="38100" dist="38100" dir="2700000" algn="tl">
                    <a:srgbClr val="000000">
                      <a:alpha val="43137"/>
                    </a:srgbClr>
                  </a:outerShdw>
                </a:effectLst>
              </a:rPr>
              <a:t>ArmyIgnitED</a:t>
            </a:r>
            <a:r>
              <a:rPr lang="en-US" b="1" dirty="0">
                <a:solidFill>
                  <a:srgbClr val="FFC000"/>
                </a:solidFill>
                <a:effectLst>
                  <a:outerShdw blurRad="38100" dist="38100" dir="2700000" algn="tl">
                    <a:srgbClr val="000000">
                      <a:alpha val="43137"/>
                    </a:srgbClr>
                  </a:outerShdw>
                </a:effectLst>
              </a:rPr>
              <a:t> (continued) </a:t>
            </a:r>
          </a:p>
        </p:txBody>
      </p:sp>
      <p:sp>
        <p:nvSpPr>
          <p:cNvPr id="22" name="Title Placeholder 1">
            <a:extLst>
              <a:ext uri="{FF2B5EF4-FFF2-40B4-BE49-F238E27FC236}">
                <a16:creationId xmlns:a16="http://schemas.microsoft.com/office/drawing/2014/main" id="{E50BBC36-6475-814D-D880-F5A1AE9E1772}"/>
              </a:ext>
            </a:extLst>
          </p:cNvPr>
          <p:cNvSpPr txBox="1">
            <a:spLocks/>
          </p:cNvSpPr>
          <p:nvPr/>
        </p:nvSpPr>
        <p:spPr>
          <a:xfrm>
            <a:off x="1095941" y="1070588"/>
            <a:ext cx="6976199" cy="647531"/>
          </a:xfrm>
          <a:prstGeom prst="rect">
            <a:avLst/>
          </a:prstGeom>
          <a:ln w="3175">
            <a:noFill/>
          </a:ln>
        </p:spPr>
        <p:txBody>
          <a:bodyPr vert="horz" lIns="91440" tIns="45720" rIns="91440" bIns="45720" rtlCol="0" anchor="ctr" anchorCtr="0">
            <a:normAutofit/>
          </a:bodyPr>
          <a:lstStyle>
            <a:lvl1pPr algn="r"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sz="2000" i="1" dirty="0">
                <a:solidFill>
                  <a:srgbClr val="FFC000"/>
                </a:solidFill>
                <a:latin typeface=" Arial"/>
              </a:rPr>
              <a:t>Student Documents</a:t>
            </a:r>
          </a:p>
        </p:txBody>
      </p:sp>
      <p:pic>
        <p:nvPicPr>
          <p:cNvPr id="2" name="Picture 1" descr="ArmyIgnetED stucent dooument web page screenshot displaying My documents, name, date, size and type">
            <a:extLst>
              <a:ext uri="{FF2B5EF4-FFF2-40B4-BE49-F238E27FC236}">
                <a16:creationId xmlns:a16="http://schemas.microsoft.com/office/drawing/2014/main" id="{DD3A34C3-47FB-4AD0-EB35-68EB400DD5CE}"/>
              </a:ext>
            </a:extLst>
          </p:cNvPr>
          <p:cNvPicPr>
            <a:picLocks noChangeAspect="1"/>
          </p:cNvPicPr>
          <p:nvPr/>
        </p:nvPicPr>
        <p:blipFill>
          <a:blip r:embed="rId3"/>
          <a:stretch>
            <a:fillRect/>
          </a:stretch>
        </p:blipFill>
        <p:spPr>
          <a:xfrm>
            <a:off x="2298701" y="2070628"/>
            <a:ext cx="9144000" cy="2857500"/>
          </a:xfrm>
          <a:prstGeom prst="rect">
            <a:avLst/>
          </a:prstGeom>
        </p:spPr>
      </p:pic>
      <p:sp>
        <p:nvSpPr>
          <p:cNvPr id="6" name="Arrow: Left-Up 5" descr="arrow pointing to text instructions for accessing and reviewing docs">
            <a:extLst>
              <a:ext uri="{FF2B5EF4-FFF2-40B4-BE49-F238E27FC236}">
                <a16:creationId xmlns:a16="http://schemas.microsoft.com/office/drawing/2014/main" id="{1AD1E44C-2381-FA73-B7A2-380D18B9755E}"/>
              </a:ext>
            </a:extLst>
          </p:cNvPr>
          <p:cNvSpPr/>
          <p:nvPr/>
        </p:nvSpPr>
        <p:spPr>
          <a:xfrm flipH="1">
            <a:off x="3987141" y="2823103"/>
            <a:ext cx="596900" cy="1352550"/>
          </a:xfrm>
          <a:prstGeom prst="lef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AD13B60-AC9D-6888-64E5-E104B7480739}"/>
              </a:ext>
            </a:extLst>
          </p:cNvPr>
          <p:cNvSpPr txBox="1"/>
          <p:nvPr/>
        </p:nvSpPr>
        <p:spPr>
          <a:xfrm>
            <a:off x="5196992" y="3660201"/>
            <a:ext cx="2150977" cy="830997"/>
          </a:xfrm>
          <a:prstGeom prst="rect">
            <a:avLst/>
          </a:prstGeom>
          <a:solidFill>
            <a:schemeClr val="tx1"/>
          </a:solidFill>
        </p:spPr>
        <p:txBody>
          <a:bodyPr wrap="square" rtlCol="0">
            <a:spAutoFit/>
          </a:bodyPr>
          <a:lstStyle/>
          <a:p>
            <a:r>
              <a:rPr lang="en-US" sz="1200" dirty="0">
                <a:solidFill>
                  <a:schemeClr val="bg1"/>
                </a:solidFill>
              </a:rPr>
              <a:t>Click on “Documents” on the left of your Dashboard to access and review uploaded documents</a:t>
            </a:r>
          </a:p>
        </p:txBody>
      </p:sp>
      <p:sp>
        <p:nvSpPr>
          <p:cNvPr id="3" name="TextBox 2">
            <a:extLst>
              <a:ext uri="{FF2B5EF4-FFF2-40B4-BE49-F238E27FC236}">
                <a16:creationId xmlns:a16="http://schemas.microsoft.com/office/drawing/2014/main" id="{C0A2A229-EC3C-EE89-5FA5-9FB7B30ABB3E}"/>
              </a:ext>
            </a:extLst>
          </p:cNvPr>
          <p:cNvSpPr txBox="1"/>
          <p:nvPr/>
        </p:nvSpPr>
        <p:spPr>
          <a:xfrm>
            <a:off x="2588473" y="5122598"/>
            <a:ext cx="8854228" cy="923330"/>
          </a:xfrm>
          <a:prstGeom prst="rect">
            <a:avLst/>
          </a:prstGeom>
          <a:noFill/>
        </p:spPr>
        <p:txBody>
          <a:bodyPr wrap="square" rtlCol="0">
            <a:spAutoFit/>
          </a:bodyPr>
          <a:lstStyle/>
          <a:p>
            <a:r>
              <a:rPr lang="en-US" dirty="0"/>
              <a:t>*Important!  ArmyIgnitED does not allow Soldiers to upload documents to their account, you must send any documents through the ArmyIgnitED messaging system, and your education center staff will upload them for you. </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456131" y="6696407"/>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34</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352003" y="6699644"/>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3925130243"/>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258408" y="447372"/>
            <a:ext cx="9301599" cy="647531"/>
          </a:xfrm>
        </p:spPr>
        <p:txBody>
          <a:bodyPr>
            <a:normAutofit/>
          </a:bodyPr>
          <a:lstStyle/>
          <a:p>
            <a:r>
              <a:rPr lang="en-US" sz="3600" b="1" dirty="0">
                <a:solidFill>
                  <a:srgbClr val="FFC000"/>
                </a:solidFill>
                <a:effectLst>
                  <a:outerShdw blurRad="38100" dist="38100" dir="2700000" algn="tl">
                    <a:srgbClr val="000000">
                      <a:alpha val="43137"/>
                    </a:srgbClr>
                  </a:outerShdw>
                </a:effectLst>
              </a:rPr>
              <a:t>Virtual Benefits Training</a:t>
            </a:r>
          </a:p>
        </p:txBody>
      </p:sp>
      <p:sp>
        <p:nvSpPr>
          <p:cNvPr id="5" name="TextBox 4">
            <a:extLst>
              <a:ext uri="{FF2B5EF4-FFF2-40B4-BE49-F238E27FC236}">
                <a16:creationId xmlns:a16="http://schemas.microsoft.com/office/drawing/2014/main" id="{B4016856-FF43-2771-DDAA-F29F3C466FEF}"/>
              </a:ext>
            </a:extLst>
          </p:cNvPr>
          <p:cNvSpPr txBox="1"/>
          <p:nvPr/>
        </p:nvSpPr>
        <p:spPr>
          <a:xfrm>
            <a:off x="2562113" y="3967764"/>
            <a:ext cx="2287438" cy="1477328"/>
          </a:xfrm>
          <a:prstGeom prst="rect">
            <a:avLst/>
          </a:prstGeom>
          <a:solidFill>
            <a:schemeClr val="tx1"/>
          </a:solidFill>
        </p:spPr>
        <p:txBody>
          <a:bodyPr wrap="square" rtlCol="0">
            <a:spAutoFit/>
          </a:bodyPr>
          <a:lstStyle/>
          <a:p>
            <a:r>
              <a:rPr lang="en-US" dirty="0">
                <a:solidFill>
                  <a:schemeClr val="bg1"/>
                </a:solidFill>
              </a:rPr>
              <a:t>Before requesting Tuition Assistance, you must sign and complete the Virtual Benefits Training</a:t>
            </a:r>
            <a:endParaRPr lang="en-US" dirty="0">
              <a:solidFill>
                <a:schemeClr val="bg1"/>
              </a:solidFill>
              <a:highlight>
                <a:srgbClr val="000000"/>
              </a:highlight>
            </a:endParaRPr>
          </a:p>
        </p:txBody>
      </p:sp>
      <p:sp>
        <p:nvSpPr>
          <p:cNvPr id="7" name="Arrow: Right 6" descr="arrow pointing to screenshot of virtual benefits training page">
            <a:extLst>
              <a:ext uri="{FF2B5EF4-FFF2-40B4-BE49-F238E27FC236}">
                <a16:creationId xmlns:a16="http://schemas.microsoft.com/office/drawing/2014/main" id="{C3B82F72-CC85-BA21-AB46-2B2A19C19E4A}"/>
              </a:ext>
            </a:extLst>
          </p:cNvPr>
          <p:cNvSpPr/>
          <p:nvPr/>
        </p:nvSpPr>
        <p:spPr>
          <a:xfrm>
            <a:off x="2732764" y="5581210"/>
            <a:ext cx="2319323" cy="41621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descr="creenshot of virtual benefits training page with arrow pointing to “sing and complete training” link and confirm signature pop up window “I agree” button">
            <a:extLst>
              <a:ext uri="{FF2B5EF4-FFF2-40B4-BE49-F238E27FC236}">
                <a16:creationId xmlns:a16="http://schemas.microsoft.com/office/drawing/2014/main" id="{43BCE2C7-3AD3-7D05-5C8B-081A61FC9083}"/>
              </a:ext>
            </a:extLst>
          </p:cNvPr>
          <p:cNvGrpSpPr/>
          <p:nvPr/>
        </p:nvGrpSpPr>
        <p:grpSpPr>
          <a:xfrm>
            <a:off x="5039555" y="1847654"/>
            <a:ext cx="5662151" cy="4149773"/>
            <a:chOff x="2702347" y="740406"/>
            <a:chExt cx="5662151" cy="4990719"/>
          </a:xfrm>
        </p:grpSpPr>
        <p:pic>
          <p:nvPicPr>
            <p:cNvPr id="3" name="Picture 2" descr="Graphical user interface, application, website&#10;&#10;Description automatically generated">
              <a:extLst>
                <a:ext uri="{FF2B5EF4-FFF2-40B4-BE49-F238E27FC236}">
                  <a16:creationId xmlns:a16="http://schemas.microsoft.com/office/drawing/2014/main" id="{5501877F-86F1-4F4B-6F4E-4492C8259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347" y="740406"/>
              <a:ext cx="5662151" cy="3574090"/>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1FDDA9F6-350E-C301-8ABE-3E28E9869F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5037" y="3960107"/>
              <a:ext cx="2809976" cy="1771018"/>
            </a:xfrm>
            <a:prstGeom prst="rect">
              <a:avLst/>
            </a:prstGeom>
          </p:spPr>
        </p:pic>
        <p:pic>
          <p:nvPicPr>
            <p:cNvPr id="14" name="Picture 13">
              <a:extLst>
                <a:ext uri="{FF2B5EF4-FFF2-40B4-BE49-F238E27FC236}">
                  <a16:creationId xmlns:a16="http://schemas.microsoft.com/office/drawing/2014/main" id="{44D3624C-D42A-0993-110A-77F28B3704F0}"/>
                </a:ext>
              </a:extLst>
            </p:cNvPr>
            <p:cNvPicPr>
              <a:picLocks noChangeAspect="1"/>
            </p:cNvPicPr>
            <p:nvPr/>
          </p:nvPicPr>
          <p:blipFill>
            <a:blip r:embed="rId5"/>
            <a:stretch>
              <a:fillRect/>
            </a:stretch>
          </p:blipFill>
          <p:spPr>
            <a:xfrm>
              <a:off x="2734232" y="1462169"/>
              <a:ext cx="1837768" cy="4146007"/>
            </a:xfrm>
            <a:prstGeom prst="rect">
              <a:avLst/>
            </a:prstGeom>
          </p:spPr>
        </p:pic>
      </p:grpSp>
      <p:sp>
        <p:nvSpPr>
          <p:cNvPr id="13" name="TextBox 12">
            <a:extLst>
              <a:ext uri="{FF2B5EF4-FFF2-40B4-BE49-F238E27FC236}">
                <a16:creationId xmlns:a16="http://schemas.microsoft.com/office/drawing/2014/main" id="{58088B3C-C256-80EC-ACE9-8AE6492E6336}"/>
              </a:ext>
            </a:extLst>
          </p:cNvPr>
          <p:cNvSpPr txBox="1"/>
          <p:nvPr/>
        </p:nvSpPr>
        <p:spPr>
          <a:xfrm>
            <a:off x="3075498" y="6124765"/>
            <a:ext cx="7913512" cy="342072"/>
          </a:xfrm>
          <a:prstGeom prst="rect">
            <a:avLst/>
          </a:prstGeom>
          <a:noFill/>
          <a:ln>
            <a:solidFill>
              <a:srgbClr val="FF0000"/>
            </a:solidFill>
          </a:ln>
        </p:spPr>
        <p:txBody>
          <a:bodyPr wrap="square" lIns="91440" tIns="45720" rIns="91440" bIns="45720" anchor="t">
            <a:spAutoFit/>
          </a:bodyPr>
          <a:lstStyle/>
          <a:p>
            <a:pPr algn="ctr"/>
            <a:r>
              <a:rPr lang="en-US" sz="1600" dirty="0"/>
              <a:t>Important!  You MUST complete your Virtual Benefits Training to request TA </a:t>
            </a:r>
            <a:endParaRPr lang="en-US" sz="1600" dirty="0">
              <a:cs typeface="Arial"/>
            </a:endParaRP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456131" y="6696407"/>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35</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352003" y="6699644"/>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3576685371"/>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1948331" y="553709"/>
            <a:ext cx="9301599" cy="647531"/>
          </a:xfrm>
        </p:spPr>
        <p:txBody>
          <a:bodyPr>
            <a:normAutofit/>
          </a:bodyPr>
          <a:lstStyle/>
          <a:p>
            <a:r>
              <a:rPr lang="en-US" sz="4000" b="1" dirty="0">
                <a:solidFill>
                  <a:srgbClr val="FFC000"/>
                </a:solidFill>
                <a:effectLst>
                  <a:outerShdw blurRad="38100" dist="38100" dir="2700000" algn="tl">
                    <a:srgbClr val="000000">
                      <a:alpha val="43137"/>
                    </a:srgbClr>
                  </a:outerShdw>
                </a:effectLst>
              </a:rPr>
              <a:t>How to Get Help</a:t>
            </a:r>
          </a:p>
        </p:txBody>
      </p:sp>
      <p:sp>
        <p:nvSpPr>
          <p:cNvPr id="2" name="TextBox 1">
            <a:extLst>
              <a:ext uri="{FF2B5EF4-FFF2-40B4-BE49-F238E27FC236}">
                <a16:creationId xmlns:a16="http://schemas.microsoft.com/office/drawing/2014/main" id="{B49C6E7C-AA18-7C62-0C9F-D42E5D6F923D}"/>
              </a:ext>
            </a:extLst>
          </p:cNvPr>
          <p:cNvSpPr txBox="1"/>
          <p:nvPr/>
        </p:nvSpPr>
        <p:spPr>
          <a:xfrm>
            <a:off x="4745498" y="1747150"/>
            <a:ext cx="3611195" cy="923330"/>
          </a:xfrm>
          <a:prstGeom prst="rect">
            <a:avLst/>
          </a:prstGeom>
          <a:solidFill>
            <a:schemeClr val="tx1"/>
          </a:solidFill>
        </p:spPr>
        <p:txBody>
          <a:bodyPr wrap="square" lIns="91440" tIns="45720" rIns="91440" bIns="45720" rtlCol="0" anchor="t">
            <a:spAutoFit/>
          </a:bodyPr>
          <a:lstStyle/>
          <a:p>
            <a:r>
              <a:rPr lang="en-US" dirty="0">
                <a:solidFill>
                  <a:schemeClr val="bg1"/>
                </a:solidFill>
                <a:highlight>
                  <a:srgbClr val="000000"/>
                </a:highlight>
              </a:rPr>
              <a:t>Click on “Help” to find FAQs, Support (Help Desk) Tickets, and Documents/Links</a:t>
            </a:r>
          </a:p>
        </p:txBody>
      </p:sp>
      <p:pic>
        <p:nvPicPr>
          <p:cNvPr id="4" name="Picture 3" descr="screenshot of help page with FAQs, support ticket add ticket button, and documents and links icon">
            <a:extLst>
              <a:ext uri="{FF2B5EF4-FFF2-40B4-BE49-F238E27FC236}">
                <a16:creationId xmlns:a16="http://schemas.microsoft.com/office/drawing/2014/main" id="{FAD9A995-1B31-2C94-D01A-63C046BD9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496" y="2804501"/>
            <a:ext cx="7117115" cy="3887905"/>
          </a:xfrm>
          <a:prstGeom prst="rect">
            <a:avLst/>
          </a:prstGeom>
        </p:spPr>
      </p:pic>
      <p:sp>
        <p:nvSpPr>
          <p:cNvPr id="6" name="TextBox 5">
            <a:extLst>
              <a:ext uri="{FF2B5EF4-FFF2-40B4-BE49-F238E27FC236}">
                <a16:creationId xmlns:a16="http://schemas.microsoft.com/office/drawing/2014/main" id="{83F2F7FC-C6AC-731B-E1E3-A5C441097F02}"/>
              </a:ext>
              <a:ext uri="{C183D7F6-B498-43B3-948B-1728B52AA6E4}">
                <adec:decorative xmlns:adec="http://schemas.microsoft.com/office/drawing/2017/decorative" val="1"/>
              </a:ext>
            </a:extLst>
          </p:cNvPr>
          <p:cNvSpPr txBox="1"/>
          <p:nvPr/>
        </p:nvSpPr>
        <p:spPr>
          <a:xfrm>
            <a:off x="2566111" y="3428938"/>
            <a:ext cx="1703051" cy="523220"/>
          </a:xfrm>
          <a:prstGeom prst="rect">
            <a:avLst/>
          </a:prstGeom>
          <a:noFill/>
        </p:spPr>
        <p:txBody>
          <a:bodyPr wrap="square" lIns="91440" tIns="45720" rIns="91440" bIns="45720" rtlCol="0" anchor="t">
            <a:spAutoFit/>
          </a:bodyPr>
          <a:lstStyle/>
          <a:p>
            <a:endParaRPr lang="en-US" sz="1400" dirty="0">
              <a:solidFill>
                <a:schemeClr val="bg1"/>
              </a:solidFill>
              <a:cs typeface="Arial"/>
            </a:endParaRPr>
          </a:p>
          <a:p>
            <a:endParaRPr lang="en-US" sz="1400" dirty="0">
              <a:solidFill>
                <a:schemeClr val="bg1"/>
              </a:solidFill>
              <a:cs typeface="Arial"/>
            </a:endParaRPr>
          </a:p>
        </p:txBody>
      </p:sp>
      <p:grpSp>
        <p:nvGrpSpPr>
          <p:cNvPr id="13" name="Group 12" descr="sceenshot of help link in upper right corner of web page">
            <a:extLst>
              <a:ext uri="{FF2B5EF4-FFF2-40B4-BE49-F238E27FC236}">
                <a16:creationId xmlns:a16="http://schemas.microsoft.com/office/drawing/2014/main" id="{9E49795C-09D9-A2EE-100E-869D9554838C}"/>
              </a:ext>
            </a:extLst>
          </p:cNvPr>
          <p:cNvGrpSpPr/>
          <p:nvPr/>
        </p:nvGrpSpPr>
        <p:grpSpPr>
          <a:xfrm>
            <a:off x="8318945" y="2035346"/>
            <a:ext cx="2613887" cy="2095299"/>
            <a:chOff x="6111191" y="1529807"/>
            <a:chExt cx="2613887" cy="1636713"/>
          </a:xfrm>
        </p:grpSpPr>
        <p:pic>
          <p:nvPicPr>
            <p:cNvPr id="14" name="Picture 13" descr="Graphical user interface&#10;&#10;Description automatically generated with low confidence">
              <a:extLst>
                <a:ext uri="{FF2B5EF4-FFF2-40B4-BE49-F238E27FC236}">
                  <a16:creationId xmlns:a16="http://schemas.microsoft.com/office/drawing/2014/main" id="{DB59CC20-B56A-FFD9-2C0E-5518ABA046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191" y="1825284"/>
              <a:ext cx="2613887" cy="1341236"/>
            </a:xfrm>
            <a:prstGeom prst="rect">
              <a:avLst/>
            </a:prstGeom>
          </p:spPr>
        </p:pic>
        <p:sp>
          <p:nvSpPr>
            <p:cNvPr id="15" name="Arrow: Right 14">
              <a:extLst>
                <a:ext uri="{FF2B5EF4-FFF2-40B4-BE49-F238E27FC236}">
                  <a16:creationId xmlns:a16="http://schemas.microsoft.com/office/drawing/2014/main" id="{EE88950E-D2EE-FF2C-87A9-EFAAD8C1C5CC}"/>
                </a:ext>
              </a:extLst>
            </p:cNvPr>
            <p:cNvSpPr/>
            <p:nvPr/>
          </p:nvSpPr>
          <p:spPr>
            <a:xfrm rot="2160000">
              <a:off x="7206771" y="1529807"/>
              <a:ext cx="1097971" cy="335519"/>
            </a:xfrm>
            <a:prstGeom prst="rightArrow">
              <a:avLst>
                <a:gd name="adj1" fmla="val 5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44872F1-DBC5-C07B-23D2-AAE74865582E}"/>
                </a:ext>
              </a:extLst>
            </p:cNvPr>
            <p:cNvSpPr/>
            <p:nvPr/>
          </p:nvSpPr>
          <p:spPr>
            <a:xfrm>
              <a:off x="6846705" y="1980304"/>
              <a:ext cx="1157592" cy="214008"/>
            </a:xfrm>
            <a:prstGeom prst="rect">
              <a:avLst/>
            </a:prstGeom>
            <a:solidFill>
              <a:srgbClr val="1F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6BA2D01-6232-ABD1-7F82-92EF27FFD05B}"/>
                </a:ext>
              </a:extLst>
            </p:cNvPr>
            <p:cNvSpPr txBox="1"/>
            <p:nvPr/>
          </p:nvSpPr>
          <p:spPr>
            <a:xfrm>
              <a:off x="6766465" y="1932279"/>
              <a:ext cx="1237832" cy="198343"/>
            </a:xfrm>
            <a:prstGeom prst="rect">
              <a:avLst/>
            </a:prstGeom>
            <a:noFill/>
          </p:spPr>
          <p:txBody>
            <a:bodyPr wrap="square" rtlCol="0">
              <a:spAutoFit/>
            </a:bodyPr>
            <a:lstStyle/>
            <a:p>
              <a:r>
                <a:rPr lang="en-US" sz="1050" b="1" dirty="0">
                  <a:solidFill>
                    <a:schemeClr val="bg1"/>
                  </a:solidFill>
                </a:rPr>
                <a:t>EMILY COSLET</a:t>
              </a:r>
            </a:p>
          </p:txBody>
        </p:sp>
      </p:gr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456131" y="6696407"/>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36</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352003" y="6699644"/>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3138522550"/>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015028" y="529390"/>
            <a:ext cx="9301599" cy="647531"/>
          </a:xfrm>
        </p:spPr>
        <p:txBody>
          <a:bodyPr>
            <a:normAutofit/>
          </a:bodyPr>
          <a:lstStyle/>
          <a:p>
            <a:r>
              <a:rPr lang="en-US" sz="4000" b="1" dirty="0">
                <a:solidFill>
                  <a:srgbClr val="FFC000"/>
                </a:solidFill>
                <a:effectLst>
                  <a:outerShdw blurRad="38100" dist="38100" dir="2700000" algn="tl">
                    <a:srgbClr val="000000">
                      <a:alpha val="43137"/>
                    </a:srgbClr>
                  </a:outerShdw>
                </a:effectLst>
              </a:rPr>
              <a:t>Submitting a Support Ticket</a:t>
            </a:r>
          </a:p>
        </p:txBody>
      </p:sp>
      <p:sp>
        <p:nvSpPr>
          <p:cNvPr id="20" name="TextBox 19">
            <a:extLst>
              <a:ext uri="{FF2B5EF4-FFF2-40B4-BE49-F238E27FC236}">
                <a16:creationId xmlns:a16="http://schemas.microsoft.com/office/drawing/2014/main" id="{B5A8A413-EB10-F83E-F4C5-9BA633E12BE7}"/>
              </a:ext>
            </a:extLst>
          </p:cNvPr>
          <p:cNvSpPr txBox="1"/>
          <p:nvPr/>
        </p:nvSpPr>
        <p:spPr>
          <a:xfrm>
            <a:off x="8062841" y="1779528"/>
            <a:ext cx="3602692" cy="1815882"/>
          </a:xfrm>
          <a:prstGeom prst="rect">
            <a:avLst/>
          </a:prstGeom>
          <a:solidFill>
            <a:schemeClr val="tx1"/>
          </a:solidFill>
        </p:spPr>
        <p:txBody>
          <a:bodyPr wrap="square" lIns="91440" tIns="45720" rIns="91440" bIns="45720" rtlCol="0" anchor="t">
            <a:spAutoFit/>
          </a:bodyPr>
          <a:lstStyle/>
          <a:p>
            <a:r>
              <a:rPr lang="en-US" sz="1400" dirty="0">
                <a:solidFill>
                  <a:schemeClr val="bg1"/>
                </a:solidFill>
              </a:rPr>
              <a:t>On the Help Home Page, under “Support Tickets” will be the status of any ticket submitted </a:t>
            </a:r>
          </a:p>
          <a:p>
            <a:endParaRPr lang="en-US" sz="1400" dirty="0">
              <a:solidFill>
                <a:schemeClr val="bg1"/>
              </a:solidFill>
            </a:endParaRPr>
          </a:p>
          <a:p>
            <a:r>
              <a:rPr lang="en-US" sz="1400" dirty="0">
                <a:solidFill>
                  <a:schemeClr val="bg1"/>
                </a:solidFill>
              </a:rPr>
              <a:t>Click on “Add Ticket” button to begin submitting a help ticket. It will take you to a page where you can submit tickets under specific categories.</a:t>
            </a:r>
            <a:endParaRPr lang="en-US" sz="1400" dirty="0">
              <a:solidFill>
                <a:schemeClr val="bg1"/>
              </a:solidFill>
              <a:cs typeface="Arial"/>
            </a:endParaRPr>
          </a:p>
        </p:txBody>
      </p:sp>
      <p:pic>
        <p:nvPicPr>
          <p:cNvPr id="8" name="Picture 7" descr="screenshot of help page and add ticket button">
            <a:extLst>
              <a:ext uri="{FF2B5EF4-FFF2-40B4-BE49-F238E27FC236}">
                <a16:creationId xmlns:a16="http://schemas.microsoft.com/office/drawing/2014/main" id="{6965CB3B-35DA-9DC8-9FE5-1C62AD09F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813" y="2876539"/>
            <a:ext cx="7117115" cy="3887905"/>
          </a:xfrm>
          <a:prstGeom prst="rect">
            <a:avLst/>
          </a:prstGeom>
        </p:spPr>
      </p:pic>
      <p:sp>
        <p:nvSpPr>
          <p:cNvPr id="22" name="Arrow: Up 21" descr="red arrow pointing to add ticket button">
            <a:extLst>
              <a:ext uri="{FF2B5EF4-FFF2-40B4-BE49-F238E27FC236}">
                <a16:creationId xmlns:a16="http://schemas.microsoft.com/office/drawing/2014/main" id="{1EE63A28-62DA-29D7-B8AE-63F0BBF07D7C}"/>
              </a:ext>
            </a:extLst>
          </p:cNvPr>
          <p:cNvSpPr/>
          <p:nvPr/>
        </p:nvSpPr>
        <p:spPr>
          <a:xfrm rot="8641642">
            <a:off x="5952400" y="3992840"/>
            <a:ext cx="277949" cy="1345885"/>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screenshot of where to submit support ticket with add ticket button">
            <a:extLst>
              <a:ext uri="{FF2B5EF4-FFF2-40B4-BE49-F238E27FC236}">
                <a16:creationId xmlns:a16="http://schemas.microsoft.com/office/drawing/2014/main" id="{35ABC608-4183-79F7-3E56-4D83870F9B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1446" y="3650484"/>
            <a:ext cx="2325845" cy="2030595"/>
          </a:xfrm>
          <a:prstGeom prst="rect">
            <a:avLst/>
          </a:prstGeom>
          <a:noFill/>
          <a:ln w="47625">
            <a:solidFill>
              <a:srgbClr val="FF0000">
                <a:alpha val="70000"/>
              </a:srgbClr>
            </a:solidFill>
          </a:ln>
        </p:spPr>
      </p:pic>
      <p:sp>
        <p:nvSpPr>
          <p:cNvPr id="19" name="Rectangle 18" descr="add ticket button">
            <a:extLst>
              <a:ext uri="{FF2B5EF4-FFF2-40B4-BE49-F238E27FC236}">
                <a16:creationId xmlns:a16="http://schemas.microsoft.com/office/drawing/2014/main" id="{1DDE3B98-247E-A0F0-A475-302DB7754436}"/>
              </a:ext>
            </a:extLst>
          </p:cNvPr>
          <p:cNvSpPr/>
          <p:nvPr/>
        </p:nvSpPr>
        <p:spPr>
          <a:xfrm>
            <a:off x="6665828" y="5124617"/>
            <a:ext cx="719201" cy="342509"/>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456131" y="6696407"/>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37</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352003" y="6699644"/>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1639678364"/>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B2941A85-F945-9257-BCF4-173DFB12DE09}"/>
              </a:ext>
            </a:extLst>
          </p:cNvPr>
          <p:cNvSpPr txBox="1">
            <a:spLocks noGrp="1"/>
          </p:cNvSpPr>
          <p:nvPr>
            <p:ph type="title" idx="4294967295"/>
          </p:nvPr>
        </p:nvSpPr>
        <p:spPr>
          <a:xfrm>
            <a:off x="2153128" y="602671"/>
            <a:ext cx="9301599" cy="647531"/>
          </a:xfrm>
          <a:prstGeom prst="rect">
            <a:avLst/>
          </a:prstGeom>
          <a:noFill/>
          <a:ln w="3175">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Submitting a Support Ticket (continued)</a:t>
            </a:r>
          </a:p>
        </p:txBody>
      </p:sp>
      <p:sp>
        <p:nvSpPr>
          <p:cNvPr id="3" name="TextBox 2">
            <a:extLst>
              <a:ext uri="{FF2B5EF4-FFF2-40B4-BE49-F238E27FC236}">
                <a16:creationId xmlns:a16="http://schemas.microsoft.com/office/drawing/2014/main" id="{BE8494B7-CF1C-E21F-0D5F-7C4EE63E10DA}"/>
              </a:ext>
              <a:ext uri="{C183D7F6-B498-43B3-948B-1728B52AA6E4}">
                <adec:decorative xmlns:adec="http://schemas.microsoft.com/office/drawing/2017/decorative" val="1"/>
              </a:ext>
            </a:extLst>
          </p:cNvPr>
          <p:cNvSpPr txBox="1"/>
          <p:nvPr/>
        </p:nvSpPr>
        <p:spPr>
          <a:xfrm>
            <a:off x="8251255" y="892059"/>
            <a:ext cx="2361751" cy="307777"/>
          </a:xfrm>
          <a:prstGeom prst="rect">
            <a:avLst/>
          </a:prstGeom>
          <a:noFill/>
        </p:spPr>
        <p:txBody>
          <a:bodyPr wrap="square" lIns="91440" tIns="45720" rIns="91440" bIns="45720" rtlCol="0" anchor="t">
            <a:spAutoFit/>
          </a:bodyPr>
          <a:lstStyle/>
          <a:p>
            <a:endParaRPr lang="en-US" sz="1400" dirty="0">
              <a:highlight>
                <a:srgbClr val="FFC000"/>
              </a:highlight>
              <a:cs typeface="Arial"/>
            </a:endParaRPr>
          </a:p>
        </p:txBody>
      </p:sp>
      <p:pic>
        <p:nvPicPr>
          <p:cNvPr id="2" name="Picture 1" descr="screenshot of help ticket web page and submit message button">
            <a:extLst>
              <a:ext uri="{FF2B5EF4-FFF2-40B4-BE49-F238E27FC236}">
                <a16:creationId xmlns:a16="http://schemas.microsoft.com/office/drawing/2014/main" id="{B9D55FB3-057B-E485-37CA-E3884874918C}"/>
              </a:ext>
            </a:extLst>
          </p:cNvPr>
          <p:cNvPicPr>
            <a:picLocks noChangeAspect="1"/>
          </p:cNvPicPr>
          <p:nvPr/>
        </p:nvPicPr>
        <p:blipFill>
          <a:blip r:embed="rId3"/>
          <a:stretch>
            <a:fillRect/>
          </a:stretch>
        </p:blipFill>
        <p:spPr>
          <a:xfrm>
            <a:off x="2153128" y="1900248"/>
            <a:ext cx="9074464" cy="4794621"/>
          </a:xfrm>
          <a:prstGeom prst="rect">
            <a:avLst/>
          </a:prstGeom>
        </p:spPr>
      </p:pic>
      <p:pic>
        <p:nvPicPr>
          <p:cNvPr id="5" name="Picture 4" descr="screenshot of pop up window that displays after clicking the submit message button">
            <a:extLst>
              <a:ext uri="{FF2B5EF4-FFF2-40B4-BE49-F238E27FC236}">
                <a16:creationId xmlns:a16="http://schemas.microsoft.com/office/drawing/2014/main" id="{808A8214-F874-7201-D835-E951015DC154}"/>
              </a:ext>
            </a:extLst>
          </p:cNvPr>
          <p:cNvPicPr>
            <a:picLocks noChangeAspect="1"/>
          </p:cNvPicPr>
          <p:nvPr/>
        </p:nvPicPr>
        <p:blipFill>
          <a:blip r:embed="rId4"/>
          <a:stretch>
            <a:fillRect/>
          </a:stretch>
        </p:blipFill>
        <p:spPr>
          <a:xfrm>
            <a:off x="5647816" y="3871944"/>
            <a:ext cx="6162831" cy="2947574"/>
          </a:xfrm>
          <a:prstGeom prst="rect">
            <a:avLst/>
          </a:prstGeom>
        </p:spPr>
      </p:pic>
      <p:sp>
        <p:nvSpPr>
          <p:cNvPr id="6" name="Arrow: Left-Right 5" descr="arrow pointing from submit message button to create message pop up window">
            <a:extLst>
              <a:ext uri="{FF2B5EF4-FFF2-40B4-BE49-F238E27FC236}">
                <a16:creationId xmlns:a16="http://schemas.microsoft.com/office/drawing/2014/main" id="{319FAEEF-0262-3274-3E15-0933D97886B5}"/>
              </a:ext>
            </a:extLst>
          </p:cNvPr>
          <p:cNvSpPr/>
          <p:nvPr/>
        </p:nvSpPr>
        <p:spPr>
          <a:xfrm>
            <a:off x="4590627" y="5172035"/>
            <a:ext cx="2099733" cy="338667"/>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D5966DF-31D4-884C-46EB-C487D2882FD3}"/>
              </a:ext>
              <a:ext uri="{C183D7F6-B498-43B3-948B-1728B52AA6E4}">
                <adec:decorative xmlns:adec="http://schemas.microsoft.com/office/drawing/2017/decorative" val="1"/>
              </a:ext>
            </a:extLst>
          </p:cNvPr>
          <p:cNvSpPr txBox="1"/>
          <p:nvPr/>
        </p:nvSpPr>
        <p:spPr>
          <a:xfrm>
            <a:off x="6838307" y="5298366"/>
            <a:ext cx="2738082" cy="523220"/>
          </a:xfrm>
          <a:prstGeom prst="rect">
            <a:avLst/>
          </a:prstGeom>
          <a:noFill/>
        </p:spPr>
        <p:txBody>
          <a:bodyPr wrap="square" lIns="91440" tIns="45720" rIns="91440" bIns="45720" rtlCol="0" anchor="t">
            <a:spAutoFit/>
          </a:bodyPr>
          <a:lstStyle/>
          <a:p>
            <a:endParaRPr lang="en-US" sz="1400" dirty="0">
              <a:highlight>
                <a:srgbClr val="FFC000"/>
              </a:highlight>
              <a:cs typeface="Arial"/>
            </a:endParaRPr>
          </a:p>
          <a:p>
            <a:endParaRPr lang="en-US" sz="1400" dirty="0">
              <a:highlight>
                <a:srgbClr val="FFC000"/>
              </a:highlight>
            </a:endParaRP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456131" y="6696407"/>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38</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352003" y="6699644"/>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4167153569"/>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856A7B-A85C-D8A4-B9DD-9BFF54E4F0E5}"/>
              </a:ext>
            </a:extLst>
          </p:cNvPr>
          <p:cNvSpPr txBox="1">
            <a:spLocks noGrp="1"/>
          </p:cNvSpPr>
          <p:nvPr>
            <p:ph type="title" idx="4294967295"/>
          </p:nvPr>
        </p:nvSpPr>
        <p:spPr>
          <a:xfrm>
            <a:off x="2790334" y="457200"/>
            <a:ext cx="832386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C000"/>
                </a:solidFill>
                <a:effectLst/>
                <a:uLnTx/>
                <a:uFillTx/>
                <a:latin typeface="+mn-lt"/>
                <a:ea typeface="+mn-ea"/>
                <a:cs typeface="+mn-cs"/>
              </a:rPr>
              <a:t>Tips for Submitting a TA Request (TAR)</a:t>
            </a:r>
          </a:p>
        </p:txBody>
      </p:sp>
      <p:sp>
        <p:nvSpPr>
          <p:cNvPr id="3" name="Content Placeholder 2">
            <a:extLst>
              <a:ext uri="{FF2B5EF4-FFF2-40B4-BE49-F238E27FC236}">
                <a16:creationId xmlns:a16="http://schemas.microsoft.com/office/drawing/2014/main" id="{8B475898-4B31-3AD4-EFC3-D97BD7A207F1}"/>
              </a:ext>
            </a:extLst>
          </p:cNvPr>
          <p:cNvSpPr>
            <a:spLocks noGrp="1"/>
          </p:cNvSpPr>
          <p:nvPr>
            <p:ph idx="1"/>
          </p:nvPr>
        </p:nvSpPr>
        <p:spPr>
          <a:xfrm>
            <a:off x="2130043" y="1881773"/>
            <a:ext cx="9644450" cy="4813906"/>
          </a:xfrm>
        </p:spPr>
        <p:txBody>
          <a:bodyPr>
            <a:normAutofit/>
          </a:bodyPr>
          <a:lstStyle/>
          <a:p>
            <a:pPr>
              <a:buFont typeface="Wingdings" panose="05000000000000000000" pitchFamily="2" charset="2"/>
              <a:buChar char="ü"/>
            </a:pPr>
            <a:r>
              <a:rPr lang="en-US" sz="2400" dirty="0"/>
              <a:t> View the tutorials in ArmyIgnitED or ask your assigned Education Services Specialist (ESS) or Education Services Officer (ESO)</a:t>
            </a:r>
          </a:p>
          <a:p>
            <a:pPr>
              <a:buFont typeface="Wingdings" panose="05000000000000000000" pitchFamily="2" charset="2"/>
              <a:buChar char="ü"/>
            </a:pPr>
            <a:r>
              <a:rPr lang="en-US" sz="2400" dirty="0"/>
              <a:t> Submit one course at a time (that way if there is an error, not all TA requests will be deleted)</a:t>
            </a:r>
          </a:p>
          <a:p>
            <a:pPr>
              <a:buFont typeface="Wingdings" panose="05000000000000000000" pitchFamily="2" charset="2"/>
              <a:buChar char="ü"/>
            </a:pPr>
            <a:r>
              <a:rPr lang="en-US" sz="2400" dirty="0"/>
              <a:t> Do not click on ‘VA Top Up’ if using MGIB-SR/Ch 1606</a:t>
            </a:r>
          </a:p>
          <a:p>
            <a:pPr>
              <a:buFont typeface="Wingdings" panose="05000000000000000000" pitchFamily="2" charset="2"/>
              <a:buChar char="ü"/>
            </a:pPr>
            <a:r>
              <a:rPr lang="en-US" sz="2400" dirty="0"/>
              <a:t> Once your TARs are approved, print off the authorization forms (pdf) to provide to your AI as proof of payment</a:t>
            </a:r>
          </a:p>
          <a:p>
            <a:pPr>
              <a:buFont typeface="Wingdings" panose="05000000000000000000" pitchFamily="2" charset="2"/>
              <a:buChar char="ü"/>
            </a:pPr>
            <a:r>
              <a:rPr lang="en-US" sz="2400" dirty="0"/>
              <a:t> Log back into ArmyIgnitED and double-check that your course information is correct, and your courses have been approved PRIOR to the start date</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39</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2943360543"/>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F6CCED7-B652-F9F6-5BAD-CF9C0DE3E941}"/>
              </a:ext>
            </a:extLst>
          </p:cNvPr>
          <p:cNvSpPr>
            <a:spLocks noGrp="1"/>
          </p:cNvSpPr>
          <p:nvPr>
            <p:ph type="title"/>
          </p:nvPr>
        </p:nvSpPr>
        <p:spPr>
          <a:xfrm>
            <a:off x="3635361" y="636703"/>
            <a:ext cx="6064278" cy="647531"/>
          </a:xfrm>
          <a:ln>
            <a:noFill/>
          </a:ln>
        </p:spPr>
        <p:txBody>
          <a:bodyPr>
            <a:normAutofit fontScale="90000"/>
          </a:bodyPr>
          <a:lstStyle/>
          <a:p>
            <a:pPr algn="r"/>
            <a:r>
              <a:rPr lang="en-US" b="1" dirty="0">
                <a:solidFill>
                  <a:srgbClr val="FFC000"/>
                </a:solidFill>
                <a:effectLst>
                  <a:outerShdw blurRad="38100" dist="38100" dir="2700000" algn="tl">
                    <a:srgbClr val="000000">
                      <a:alpha val="43137"/>
                    </a:srgbClr>
                  </a:outerShdw>
                </a:effectLst>
              </a:rPr>
              <a:t>Benefits of ArmyIgnitED</a:t>
            </a:r>
          </a:p>
        </p:txBody>
      </p:sp>
      <p:sp>
        <p:nvSpPr>
          <p:cNvPr id="12" name="Content Placeholder 11">
            <a:extLst>
              <a:ext uri="{FF2B5EF4-FFF2-40B4-BE49-F238E27FC236}">
                <a16:creationId xmlns:a16="http://schemas.microsoft.com/office/drawing/2014/main" id="{81984C86-DC2E-059C-5DFB-874A8A307F79}"/>
              </a:ext>
            </a:extLst>
          </p:cNvPr>
          <p:cNvSpPr>
            <a:spLocks noGrp="1"/>
          </p:cNvSpPr>
          <p:nvPr>
            <p:ph idx="1"/>
          </p:nvPr>
        </p:nvSpPr>
        <p:spPr>
          <a:xfrm>
            <a:off x="2268716" y="1957498"/>
            <a:ext cx="9411093" cy="4041305"/>
          </a:xfrm>
          <a:ln>
            <a:solidFill>
              <a:srgbClr val="0000FF"/>
            </a:solidFill>
          </a:ln>
        </p:spPr>
        <p:txBody>
          <a:bodyPr vert="horz" lIns="91440" tIns="45720" rIns="91440" bIns="45720" rtlCol="0" anchor="t">
            <a:normAutofit/>
          </a:bodyPr>
          <a:lstStyle/>
          <a:p>
            <a:pPr>
              <a:buFont typeface="Wingdings" panose="05000000000000000000" pitchFamily="2" charset="2"/>
              <a:buChar char="§"/>
              <a:defRPr/>
            </a:pPr>
            <a:r>
              <a:rPr lang="en-US" sz="2400" dirty="0">
                <a:latin typeface="Arial" charset="0"/>
                <a:cs typeface="Arial" charset="0"/>
              </a:rPr>
              <a:t>Provides access to Federal Tuition Assistance (FTA) and Credentialing Assistance (CA) for AD, ARNG, and USAR Soldiers</a:t>
            </a:r>
          </a:p>
          <a:p>
            <a:pPr>
              <a:buFont typeface="Wingdings" panose="05000000000000000000" pitchFamily="2" charset="2"/>
              <a:buChar char="§"/>
              <a:defRPr/>
            </a:pPr>
            <a:r>
              <a:rPr lang="en-US" sz="2400" dirty="0">
                <a:latin typeface="Arial" charset="0"/>
                <a:cs typeface="Arial" charset="0"/>
              </a:rPr>
              <a:t>Automates FTA and CA online enrollment, 24/7, eliminating wait times and reducing time away from duty</a:t>
            </a:r>
          </a:p>
          <a:p>
            <a:pPr>
              <a:buFont typeface="Wingdings" panose="05000000000000000000" pitchFamily="2" charset="2"/>
              <a:buChar char="§"/>
              <a:defRPr/>
            </a:pPr>
            <a:r>
              <a:rPr lang="en-US" sz="2400" dirty="0">
                <a:latin typeface="Arial" charset="0"/>
                <a:cs typeface="Arial" charset="0"/>
              </a:rPr>
              <a:t>Allows online visibility of student record to view FTA balances, class grades, current course enrollments, including the ability to submit and cancel FTA/CA requests</a:t>
            </a:r>
          </a:p>
          <a:p>
            <a:pPr>
              <a:buFont typeface="Wingdings" panose="05000000000000000000" pitchFamily="2" charset="2"/>
              <a:buChar char="§"/>
              <a:defRPr/>
            </a:pPr>
            <a:r>
              <a:rPr lang="en-US" sz="2400" dirty="0">
                <a:latin typeface="Arial" charset="0"/>
                <a:cs typeface="Arial" charset="0"/>
              </a:rPr>
              <a:t>Provides access to virtual messaging tools to connect with their Education Center</a:t>
            </a:r>
            <a:endParaRPr lang="en-US" sz="2400" dirty="0">
              <a:cs typeface="Arial"/>
            </a:endParaRPr>
          </a:p>
        </p:txBody>
      </p:sp>
      <p:sp>
        <p:nvSpPr>
          <p:cNvPr id="2" name="Slide Number Placeholder 5">
            <a:extLst>
              <a:ext uri="{FF2B5EF4-FFF2-40B4-BE49-F238E27FC236}">
                <a16:creationId xmlns:a16="http://schemas.microsoft.com/office/drawing/2014/main" id="{101D4FCC-853F-D43C-823B-2B66BAFA327A}"/>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4</a:t>
            </a:fld>
            <a:endParaRPr lang="en-US" sz="800" dirty="0">
              <a:solidFill>
                <a:schemeClr val="bg1"/>
              </a:solidFill>
            </a:endParaRPr>
          </a:p>
        </p:txBody>
      </p:sp>
      <p:sp>
        <p:nvSpPr>
          <p:cNvPr id="4" name="Classification bottom">
            <a:extLst>
              <a:ext uri="{FF2B5EF4-FFF2-40B4-BE49-F238E27FC236}">
                <a16:creationId xmlns:a16="http://schemas.microsoft.com/office/drawing/2014/main" id="{5DD5E28B-6AA9-8F6F-D47B-9062B44B771C}"/>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350063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162106" y="484967"/>
            <a:ext cx="9301599" cy="647531"/>
          </a:xfrm>
        </p:spPr>
        <p:txBody>
          <a:bodyPr>
            <a:normAutofit/>
          </a:bodyPr>
          <a:lstStyle/>
          <a:p>
            <a:r>
              <a:rPr lang="en-US" sz="4000" b="1" dirty="0">
                <a:solidFill>
                  <a:srgbClr val="FFC000"/>
                </a:solidFill>
                <a:effectLst>
                  <a:outerShdw blurRad="38100" dist="38100" dir="2700000" algn="tl">
                    <a:srgbClr val="000000">
                      <a:alpha val="43137"/>
                    </a:srgbClr>
                  </a:outerShdw>
                </a:effectLst>
              </a:rPr>
              <a:t>Next Steps</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456131" y="6696407"/>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40</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352003" y="6699644"/>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14" name="TextBox 13">
            <a:extLst>
              <a:ext uri="{FF2B5EF4-FFF2-40B4-BE49-F238E27FC236}">
                <a16:creationId xmlns:a16="http://schemas.microsoft.com/office/drawing/2014/main" id="{285C1753-A058-1036-E5E9-8ACDF17DBAD8}"/>
              </a:ext>
            </a:extLst>
          </p:cNvPr>
          <p:cNvSpPr txBox="1"/>
          <p:nvPr/>
        </p:nvSpPr>
        <p:spPr>
          <a:xfrm>
            <a:off x="2409054" y="1957013"/>
            <a:ext cx="9196583" cy="4093428"/>
          </a:xfrm>
          <a:prstGeom prst="rect">
            <a:avLst/>
          </a:prstGeom>
          <a:noFill/>
          <a:ln>
            <a:solidFill>
              <a:srgbClr val="0000FF"/>
            </a:solidFill>
          </a:ln>
        </p:spPr>
        <p:txBody>
          <a:bodyPr wrap="square">
            <a:spAutoFit/>
          </a:bodyPr>
          <a:lstStyle/>
          <a:p>
            <a:pPr marL="342900" indent="-342900">
              <a:buFont typeface="Wingdings" panose="05000000000000000000" pitchFamily="2" charset="2"/>
              <a:buChar char="ü"/>
            </a:pPr>
            <a:r>
              <a:rPr lang="en-US" sz="2000" dirty="0">
                <a:latin typeface=" Arial"/>
              </a:rPr>
              <a:t>Go to ArmyIgnitED, click on ‘Messages’, create a new message, copy the statement listed below, and send it to your assigned state Education Office and/or Education Counselor:</a:t>
            </a:r>
          </a:p>
          <a:p>
            <a:pPr marL="800100" lvl="1" indent="-342900">
              <a:buFont typeface="Wingdings" panose="05000000000000000000" pitchFamily="2" charset="2"/>
              <a:buChar char="ü"/>
            </a:pPr>
            <a:r>
              <a:rPr lang="en-US" sz="2000" b="1" dirty="0">
                <a:latin typeface=" Arial"/>
              </a:rPr>
              <a:t>“I reviewed the ArmyIgnitED 101 slide presentation and completed my required training on [day/month/year]”</a:t>
            </a:r>
          </a:p>
          <a:p>
            <a:pPr marL="342900" indent="-342900">
              <a:buFont typeface="Wingdings" panose="05000000000000000000" pitchFamily="2" charset="2"/>
              <a:buChar char="ü"/>
            </a:pPr>
            <a:endParaRPr lang="en-US" sz="2000" dirty="0">
              <a:latin typeface=" Arial"/>
            </a:endParaRPr>
          </a:p>
          <a:p>
            <a:pPr marL="342900" indent="-342900">
              <a:buFont typeface="Wingdings" panose="05000000000000000000" pitchFamily="2" charset="2"/>
              <a:buChar char="ü"/>
            </a:pPr>
            <a:r>
              <a:rPr lang="en-US" sz="2000" dirty="0">
                <a:latin typeface=" Arial"/>
              </a:rPr>
              <a:t>Contact your assigned Education Services Specialist (ESS) and/or Education Services Officer (ESO): </a:t>
            </a:r>
            <a:r>
              <a:rPr lang="en-US" sz="2000" dirty="0">
                <a:latin typeface=" Arial"/>
                <a:hlinkClick r:id="rId3"/>
              </a:rPr>
              <a:t>www.nationalguard.com/select-your-state</a:t>
            </a:r>
            <a:endParaRPr lang="en-US" dirty="0">
              <a:latin typeface=" Arial"/>
            </a:endParaRPr>
          </a:p>
          <a:p>
            <a:pPr marL="800100" lvl="1" indent="-342900">
              <a:buFont typeface="Wingdings" panose="05000000000000000000" pitchFamily="2" charset="2"/>
              <a:buChar char="ü"/>
            </a:pPr>
            <a:r>
              <a:rPr lang="en-US" sz="2000" dirty="0">
                <a:latin typeface=" Arial"/>
              </a:rPr>
              <a:t>Discuss your education pathway, goal, and available state and federal education benefits</a:t>
            </a:r>
          </a:p>
          <a:p>
            <a:pPr marL="342900" indent="-342900">
              <a:buFont typeface="Wingdings" panose="05000000000000000000" pitchFamily="2" charset="2"/>
              <a:buChar char="ü"/>
            </a:pPr>
            <a:endParaRPr lang="en-US" sz="2000" dirty="0">
              <a:latin typeface=" Arial"/>
            </a:endParaRPr>
          </a:p>
          <a:p>
            <a:pPr marL="342900" indent="-342900">
              <a:buFont typeface="Wingdings" panose="05000000000000000000" pitchFamily="2" charset="2"/>
              <a:buChar char="ü"/>
            </a:pPr>
            <a:r>
              <a:rPr lang="en-US" sz="2000" dirty="0">
                <a:latin typeface=" Arial"/>
              </a:rPr>
              <a:t>Submit your TA/CA request and start your education journey!</a:t>
            </a:r>
          </a:p>
          <a:p>
            <a:pPr marL="342900" indent="-342900">
              <a:buFont typeface="Wingdings" panose="05000000000000000000" pitchFamily="2" charset="2"/>
              <a:buChar char="ü"/>
            </a:pPr>
            <a:endParaRPr lang="en-US" sz="2000" dirty="0">
              <a:latin typeface=" Arial"/>
            </a:endParaRPr>
          </a:p>
        </p:txBody>
      </p:sp>
    </p:spTree>
    <p:extLst>
      <p:ext uri="{BB962C8B-B14F-4D97-AF65-F5344CB8AC3E}">
        <p14:creationId xmlns:p14="http://schemas.microsoft.com/office/powerpoint/2010/main" val="3506441241"/>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C000"/>
                </a:solidFill>
                <a:latin typeface="Franklin Gothic Demi" panose="020B0703020102020204" pitchFamily="34" charset="0"/>
              </a:rPr>
              <a:t>Points Of Contact Nebraska Education Services Office</a:t>
            </a:r>
          </a:p>
        </p:txBody>
      </p:sp>
      <p:sp>
        <p:nvSpPr>
          <p:cNvPr id="5" name="Text Placeholder 4"/>
          <p:cNvSpPr>
            <a:spLocks noGrp="1"/>
          </p:cNvSpPr>
          <p:nvPr>
            <p:ph type="body" sz="half" idx="2"/>
          </p:nvPr>
        </p:nvSpPr>
        <p:spPr>
          <a:xfrm>
            <a:off x="2249812" y="1902350"/>
            <a:ext cx="9682358" cy="4855165"/>
          </a:xfrm>
        </p:spPr>
        <p:txBody>
          <a:bodyPr/>
          <a:lstStyle/>
          <a:p>
            <a:r>
              <a:rPr lang="en-US" sz="2000" b="1" dirty="0">
                <a:latin typeface="Franklin Gothic Book"/>
              </a:rPr>
              <a:t>Education NCOIC</a:t>
            </a:r>
            <a:r>
              <a:rPr lang="en-US" sz="2000" dirty="0">
                <a:latin typeface="Franklin Gothic Book"/>
              </a:rPr>
              <a:t>: SFC Joshua Sladky, 402-309-7344</a:t>
            </a:r>
            <a:endParaRPr lang="en-US" sz="2000" dirty="0"/>
          </a:p>
          <a:p>
            <a:r>
              <a:rPr lang="en-US" sz="2000" b="1" dirty="0">
                <a:latin typeface="Franklin Gothic Book"/>
              </a:rPr>
              <a:t>Incentives/Bonuses</a:t>
            </a:r>
            <a:r>
              <a:rPr lang="en-US" sz="2000" dirty="0">
                <a:latin typeface="Franklin Gothic Book"/>
              </a:rPr>
              <a:t>: Mr. Jovon Winnell, 402-309-8153</a:t>
            </a:r>
          </a:p>
          <a:p>
            <a:r>
              <a:rPr lang="en-US" sz="2000" b="1" dirty="0"/>
              <a:t>ESS Nebraska</a:t>
            </a:r>
            <a:r>
              <a:rPr lang="en-US" sz="2000" dirty="0"/>
              <a:t>: SGT Marco </a:t>
            </a:r>
            <a:r>
              <a:rPr lang="en-US" sz="2000" dirty="0" err="1"/>
              <a:t>Sapien</a:t>
            </a:r>
            <a:r>
              <a:rPr lang="en-US" sz="2000" dirty="0"/>
              <a:t>, 402-309-7336</a:t>
            </a:r>
          </a:p>
          <a:p>
            <a:r>
              <a:rPr lang="en-US" sz="2000" b="1" dirty="0"/>
              <a:t>Education and Incentives Email: ng.ne.nearng.list.g1-education-and-incentives@army.mil</a:t>
            </a:r>
          </a:p>
          <a:p>
            <a:r>
              <a:rPr lang="en-US" sz="2000" b="1" dirty="0">
                <a:latin typeface="Franklin Gothic Book"/>
              </a:rPr>
              <a:t>Army Ignited ESS NGB</a:t>
            </a:r>
            <a:r>
              <a:rPr lang="en-US" sz="2000" dirty="0">
                <a:latin typeface="Franklin Gothic Book"/>
              </a:rPr>
              <a:t>: Mr. Joshua Whiting, (515) 252-4422 </a:t>
            </a:r>
            <a:endParaRPr lang="en-US" sz="2000" dirty="0"/>
          </a:p>
          <a:p>
            <a:r>
              <a:rPr lang="en-US" sz="2000" b="1" dirty="0">
                <a:latin typeface="Franklin Gothic Book"/>
              </a:rPr>
              <a:t>Army Ignited SESS NGB</a:t>
            </a:r>
            <a:r>
              <a:rPr lang="en-US" sz="2000" dirty="0">
                <a:latin typeface="Franklin Gothic Book"/>
              </a:rPr>
              <a:t>: Ms. Dominique Gill, </a:t>
            </a:r>
            <a:r>
              <a:rPr lang="en-US" sz="2000" dirty="0">
                <a:ea typeface="+mn-lt"/>
                <a:cs typeface="+mn-lt"/>
              </a:rPr>
              <a:t>361-596-3737</a:t>
            </a:r>
            <a:endParaRPr lang="en-US" sz="2000" dirty="0"/>
          </a:p>
          <a:p>
            <a:r>
              <a:rPr lang="en-US" sz="2000" b="1" dirty="0">
                <a:latin typeface="Franklin Gothic Book"/>
              </a:rPr>
              <a:t>State Tuition</a:t>
            </a:r>
            <a:r>
              <a:rPr lang="en-US" sz="2000" dirty="0">
                <a:latin typeface="Franklin Gothic Book"/>
              </a:rPr>
              <a:t>: Mrs. Heather </a:t>
            </a:r>
            <a:r>
              <a:rPr lang="en-US" sz="2000" dirty="0" err="1">
                <a:latin typeface="Franklin Gothic Book"/>
              </a:rPr>
              <a:t>McConnon</a:t>
            </a:r>
            <a:r>
              <a:rPr lang="en-US" sz="2000" dirty="0">
                <a:latin typeface="Franklin Gothic Book"/>
              </a:rPr>
              <a:t>, 402-309-8124</a:t>
            </a:r>
            <a:endParaRPr lang="en-US" dirty="0">
              <a:latin typeface=" Arial"/>
            </a:endParaRPr>
          </a:p>
          <a:p>
            <a:pPr marL="285750" indent="-285750">
              <a:buFont typeface="Wingdings" panose="05000000000000000000" pitchFamily="2" charset="2"/>
              <a:buChar char="§"/>
            </a:pPr>
            <a:r>
              <a:rPr lang="en-US" sz="2000" b="1" dirty="0">
                <a:latin typeface=" Arial"/>
              </a:rPr>
              <a:t>Visit us on MS Teams </a:t>
            </a:r>
          </a:p>
          <a:p>
            <a:pPr marL="742950" lvl="1" indent="-285750">
              <a:buFont typeface="Wingdings" panose="05000000000000000000" pitchFamily="2" charset="2"/>
              <a:buChar char="§"/>
            </a:pPr>
            <a:r>
              <a:rPr lang="en-US" sz="1800" dirty="0">
                <a:latin typeface=" Arial"/>
              </a:rPr>
              <a:t>ARNG Public-Education Services (Team code: </a:t>
            </a:r>
            <a:r>
              <a:rPr lang="en-US" sz="1800" dirty="0">
                <a:effectLst/>
                <a:latin typeface="Arial" panose="020B0604020202020204" pitchFamily="34" charset="0"/>
                <a:ea typeface="Arial" panose="020B0604020202020204" pitchFamily="34" charset="0"/>
              </a:rPr>
              <a:t>1oeyukp)</a:t>
            </a:r>
            <a:endParaRPr lang="en-US" sz="1800" dirty="0">
              <a:effectLst/>
              <a:latin typeface=" Arial"/>
              <a:ea typeface="Arial" panose="020B0604020202020204" pitchFamily="34" charset="0"/>
            </a:endParaRPr>
          </a:p>
          <a:p>
            <a:pPr marL="742950" lvl="1" indent="-285750">
              <a:buFont typeface="Wingdings" panose="05000000000000000000" pitchFamily="2" charset="2"/>
              <a:buChar char="§"/>
            </a:pPr>
            <a:r>
              <a:rPr lang="en-US" sz="1800" dirty="0">
                <a:solidFill>
                  <a:srgbClr val="0563C1"/>
                </a:solidFill>
                <a:latin typeface=" Arial"/>
                <a:hlinkClick r:id="rId2"/>
              </a:rPr>
              <a:t>https://dod.teams.microsoft.us/l/team/19%3Adod%3Aef1fa3b161ac48f393ae4de579ea9f8a%40thread.skype/conversations?groupId=0b083e5f-e8d4-406f-9b54-ef4463d35b9d&amp;tenantId=fae6d70f-954b-4811-92b6-0530d6f84c43</a:t>
            </a:r>
            <a:r>
              <a:rPr lang="en-US" sz="1800" dirty="0">
                <a:solidFill>
                  <a:srgbClr val="0563C1"/>
                </a:solidFill>
                <a:latin typeface=" Arial"/>
              </a:rPr>
              <a:t> </a:t>
            </a:r>
            <a:r>
              <a:rPr lang="en-US" sz="1800" dirty="0">
                <a:latin typeface=" Arial"/>
              </a:rPr>
              <a:t> </a:t>
            </a:r>
          </a:p>
          <a:p>
            <a:pPr marL="742950" lvl="1" indent="-285750">
              <a:buFont typeface="Wingdings" panose="05000000000000000000" pitchFamily="2" charset="2"/>
              <a:buChar char="§"/>
            </a:pPr>
            <a:endParaRPr lang="en-US" sz="1200" dirty="0">
              <a:latin typeface=" Arial"/>
            </a:endParaRPr>
          </a:p>
          <a:p>
            <a:pPr marL="285750" indent="-285750">
              <a:buFont typeface="Wingdings" panose="05000000000000000000" pitchFamily="2" charset="2"/>
              <a:buChar char="§"/>
            </a:pPr>
            <a:endParaRPr lang="en-US" sz="2000" dirty="0">
              <a:latin typeface=" Arial"/>
            </a:endParaRPr>
          </a:p>
          <a:p>
            <a:pPr marL="285750" indent="-285750">
              <a:buFont typeface="Wingdings" panose="05000000000000000000" pitchFamily="2" charset="2"/>
              <a:buChar char="§"/>
            </a:pPr>
            <a:endParaRPr lang="en-US" sz="2000" dirty="0">
              <a:latin typeface=" Arial"/>
            </a:endParaRPr>
          </a:p>
        </p:txBody>
      </p:sp>
    </p:spTree>
    <p:extLst>
      <p:ext uri="{BB962C8B-B14F-4D97-AF65-F5344CB8AC3E}">
        <p14:creationId xmlns:p14="http://schemas.microsoft.com/office/powerpoint/2010/main" val="2671031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Demi" panose="020B0703020102020204" pitchFamily="34" charset="0"/>
              </a:rPr>
              <a:t>Visit us on Social Media!</a:t>
            </a:r>
          </a:p>
        </p:txBody>
      </p:sp>
      <p:pic>
        <p:nvPicPr>
          <p:cNvPr id="5" name="Picture Placeholder 4" descr="photo of U.S Army person holding cell phone and books, in uniform"/>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5727" r="37175"/>
          <a:stretch/>
        </p:blipFill>
        <p:spPr>
          <a:xfrm>
            <a:off x="2232025" y="1890713"/>
            <a:ext cx="3346450" cy="4738687"/>
          </a:xfrm>
        </p:spPr>
      </p:pic>
      <p:pic>
        <p:nvPicPr>
          <p:cNvPr id="3" name="Picture 2" descr="facebook icon">
            <a:extLst>
              <a:ext uri="{FF2B5EF4-FFF2-40B4-BE49-F238E27FC236}">
                <a16:creationId xmlns:a16="http://schemas.microsoft.com/office/drawing/2014/main" id="{9BD43889-9126-FE94-933D-BB2F8D5E6E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509" y="2074548"/>
            <a:ext cx="640080" cy="640080"/>
          </a:xfrm>
          <a:prstGeom prst="rect">
            <a:avLst/>
          </a:prstGeom>
        </p:spPr>
      </p:pic>
      <p:sp>
        <p:nvSpPr>
          <p:cNvPr id="6" name="Text Placeholder 6"/>
          <p:cNvSpPr>
            <a:spLocks noGrp="1"/>
          </p:cNvSpPr>
          <p:nvPr>
            <p:ph type="body" sz="half" idx="2"/>
          </p:nvPr>
        </p:nvSpPr>
        <p:spPr>
          <a:xfrm>
            <a:off x="6609438" y="2074548"/>
            <a:ext cx="5192835" cy="640080"/>
          </a:xfrm>
        </p:spPr>
        <p:txBody>
          <a:bodyPr anchor="ctr"/>
          <a:lstStyle/>
          <a:p>
            <a:r>
              <a:rPr lang="en-US" sz="2000" dirty="0">
                <a:latin typeface="Franklin Gothic Demi" panose="020B0703020102020204" pitchFamily="34" charset="0"/>
              </a:rPr>
              <a:t>https://www.facebook.com/arngeducation</a:t>
            </a:r>
          </a:p>
        </p:txBody>
      </p:sp>
      <p:pic>
        <p:nvPicPr>
          <p:cNvPr id="4" name="Picture 3" descr="instagram icon">
            <a:extLst>
              <a:ext uri="{FF2B5EF4-FFF2-40B4-BE49-F238E27FC236}">
                <a16:creationId xmlns:a16="http://schemas.microsoft.com/office/drawing/2014/main" id="{7124B5DA-3E26-25F3-EDD4-F60644A277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8509" y="3003686"/>
            <a:ext cx="640080" cy="640080"/>
          </a:xfrm>
          <a:prstGeom prst="rect">
            <a:avLst/>
          </a:prstGeom>
        </p:spPr>
      </p:pic>
      <p:sp>
        <p:nvSpPr>
          <p:cNvPr id="12" name="Text Placeholder 6"/>
          <p:cNvSpPr txBox="1">
            <a:spLocks/>
          </p:cNvSpPr>
          <p:nvPr/>
        </p:nvSpPr>
        <p:spPr>
          <a:xfrm>
            <a:off x="6690011" y="3003685"/>
            <a:ext cx="5192835" cy="64008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latin typeface="Franklin Gothic Demi" panose="020B0703020102020204" pitchFamily="34" charset="0"/>
              </a:rPr>
              <a:t>https://www.instagram.com/arngeducation</a:t>
            </a:r>
          </a:p>
        </p:txBody>
      </p:sp>
      <p:pic>
        <p:nvPicPr>
          <p:cNvPr id="16" name="Picture 15" descr="X icon">
            <a:extLst>
              <a:ext uri="{FF2B5EF4-FFF2-40B4-BE49-F238E27FC236}">
                <a16:creationId xmlns:a16="http://schemas.microsoft.com/office/drawing/2014/main" id="{1819DD10-D64B-924B-B1FA-9D9EDE9FC8F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928509" y="3932824"/>
            <a:ext cx="640080" cy="640080"/>
          </a:xfrm>
          <a:prstGeom prst="rect">
            <a:avLst/>
          </a:prstGeom>
        </p:spPr>
      </p:pic>
      <p:sp>
        <p:nvSpPr>
          <p:cNvPr id="13" name="Text Placeholder 6"/>
          <p:cNvSpPr txBox="1">
            <a:spLocks/>
          </p:cNvSpPr>
          <p:nvPr/>
        </p:nvSpPr>
        <p:spPr>
          <a:xfrm>
            <a:off x="6690010" y="3932822"/>
            <a:ext cx="5192835" cy="64008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latin typeface="Franklin Gothic Demi" panose="020B0703020102020204" pitchFamily="34" charset="0"/>
              </a:rPr>
              <a:t>https://www.twitter.com/arngeducation</a:t>
            </a:r>
          </a:p>
        </p:txBody>
      </p:sp>
      <p:pic>
        <p:nvPicPr>
          <p:cNvPr id="17" name="Picture 16" descr="linkedIn icon">
            <a:extLst>
              <a:ext uri="{FF2B5EF4-FFF2-40B4-BE49-F238E27FC236}">
                <a16:creationId xmlns:a16="http://schemas.microsoft.com/office/drawing/2014/main" id="{F5F76BE0-1BD5-BA28-39E9-284C12A941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8509" y="4861962"/>
            <a:ext cx="640080" cy="640080"/>
          </a:xfrm>
          <a:prstGeom prst="rect">
            <a:avLst/>
          </a:prstGeom>
        </p:spPr>
      </p:pic>
      <p:sp>
        <p:nvSpPr>
          <p:cNvPr id="14" name="Text Placeholder 6"/>
          <p:cNvSpPr txBox="1">
            <a:spLocks/>
          </p:cNvSpPr>
          <p:nvPr/>
        </p:nvSpPr>
        <p:spPr>
          <a:xfrm>
            <a:off x="6690011" y="4861959"/>
            <a:ext cx="4464474" cy="64008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latin typeface="Franklin Gothic Demi" panose="020B0703020102020204" pitchFamily="34" charset="0"/>
              </a:rPr>
              <a:t>https://www.linkedin.com/company/arngeducation</a:t>
            </a:r>
          </a:p>
        </p:txBody>
      </p:sp>
      <p:pic>
        <p:nvPicPr>
          <p:cNvPr id="18" name="Picture 17" descr="you tube icon">
            <a:extLst>
              <a:ext uri="{FF2B5EF4-FFF2-40B4-BE49-F238E27FC236}">
                <a16:creationId xmlns:a16="http://schemas.microsoft.com/office/drawing/2014/main" id="{9A42FDA8-D6AA-0428-8A5A-F6CFB85926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8509" y="5791097"/>
            <a:ext cx="640080" cy="640080"/>
          </a:xfrm>
          <a:prstGeom prst="rect">
            <a:avLst/>
          </a:prstGeom>
        </p:spPr>
      </p:pic>
      <p:sp>
        <p:nvSpPr>
          <p:cNvPr id="15" name="Text Placeholder 6"/>
          <p:cNvSpPr txBox="1">
            <a:spLocks/>
          </p:cNvSpPr>
          <p:nvPr/>
        </p:nvSpPr>
        <p:spPr>
          <a:xfrm>
            <a:off x="6690011" y="5791096"/>
            <a:ext cx="5357445" cy="64008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latin typeface="Franklin Gothic Demi" panose="020B0703020102020204" pitchFamily="34" charset="0"/>
              </a:rPr>
              <a:t>https://www.youtube.com/@ARNGEducation</a:t>
            </a:r>
          </a:p>
        </p:txBody>
      </p:sp>
    </p:spTree>
    <p:extLst>
      <p:ext uri="{BB962C8B-B14F-4D97-AF65-F5344CB8AC3E}">
        <p14:creationId xmlns:p14="http://schemas.microsoft.com/office/powerpoint/2010/main" val="2458060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162106" y="484967"/>
            <a:ext cx="9301599" cy="647531"/>
          </a:xfrm>
        </p:spPr>
        <p:txBody>
          <a:bodyPr>
            <a:normAutofit/>
          </a:bodyPr>
          <a:lstStyle/>
          <a:p>
            <a:r>
              <a:rPr lang="en-US" sz="4000" b="1" dirty="0">
                <a:solidFill>
                  <a:srgbClr val="FFC000"/>
                </a:solidFill>
                <a:effectLst>
                  <a:outerShdw blurRad="38100" dist="38100" dir="2700000" algn="tl">
                    <a:srgbClr val="000000">
                      <a:alpha val="43137"/>
                    </a:srgbClr>
                  </a:outerShdw>
                </a:effectLst>
              </a:rPr>
              <a:t>Explore What to Study</a:t>
            </a:r>
          </a:p>
        </p:txBody>
      </p:sp>
      <p:sp>
        <p:nvSpPr>
          <p:cNvPr id="14" name="TextBox 13">
            <a:extLst>
              <a:ext uri="{FF2B5EF4-FFF2-40B4-BE49-F238E27FC236}">
                <a16:creationId xmlns:a16="http://schemas.microsoft.com/office/drawing/2014/main" id="{285C1753-A058-1036-E5E9-8ACDF17DBAD8}"/>
              </a:ext>
            </a:extLst>
          </p:cNvPr>
          <p:cNvSpPr txBox="1"/>
          <p:nvPr/>
        </p:nvSpPr>
        <p:spPr>
          <a:xfrm>
            <a:off x="2398386" y="1982450"/>
            <a:ext cx="8549408" cy="2893100"/>
          </a:xfrm>
          <a:prstGeom prst="rect">
            <a:avLst/>
          </a:prstGeom>
          <a:noFill/>
          <a:ln>
            <a:solidFill>
              <a:srgbClr val="0000FF"/>
            </a:solidFill>
          </a:ln>
        </p:spPr>
        <p:txBody>
          <a:bodyPr wrap="square">
            <a:spAutoFit/>
          </a:bodyPr>
          <a:lstStyle/>
          <a:p>
            <a:pPr marL="342900" indent="-342900">
              <a:buFont typeface="Wingdings" panose="05000000000000000000" pitchFamily="2" charset="2"/>
              <a:buChar char="§"/>
            </a:pPr>
            <a:r>
              <a:rPr lang="en-US" sz="2400" b="1" dirty="0"/>
              <a:t>Career Path Decide  </a:t>
            </a:r>
            <a:r>
              <a:rPr lang="en-US" b="1" dirty="0">
                <a:hlinkClick r:id="rId3"/>
              </a:rPr>
              <a:t>https://www.careerpathdecide.org/</a:t>
            </a:r>
            <a:endParaRPr lang="en-US" b="1" dirty="0"/>
          </a:p>
          <a:p>
            <a:pPr marL="800100" lvl="1" indent="-342900">
              <a:buFont typeface="Wingdings" panose="05000000000000000000" pitchFamily="2" charset="2"/>
              <a:buChar char="§"/>
            </a:pPr>
            <a:r>
              <a:rPr lang="en-US" sz="2000" dirty="0"/>
              <a:t>Research detailed Information on specific career/vocation outlooks</a:t>
            </a:r>
          </a:p>
          <a:p>
            <a:pPr marL="800100" lvl="1" indent="-342900">
              <a:buFont typeface="Wingdings" panose="05000000000000000000" pitchFamily="2" charset="2"/>
              <a:buChar char="§"/>
            </a:pPr>
            <a:r>
              <a:rPr lang="en-US" sz="2000" dirty="0"/>
              <a:t>Provides information on institutions that are eligible for TA</a:t>
            </a:r>
          </a:p>
          <a:p>
            <a:pPr marL="800100" lvl="1" indent="-342900">
              <a:buFont typeface="Wingdings" panose="05000000000000000000" pitchFamily="2" charset="2"/>
              <a:buChar char="§"/>
            </a:pPr>
            <a:r>
              <a:rPr lang="en-US" sz="2000" dirty="0"/>
              <a:t>Take skill assessments to view school options</a:t>
            </a:r>
          </a:p>
          <a:p>
            <a:pPr marL="800100" lvl="1" indent="-342900">
              <a:buFont typeface="Wingdings" panose="05000000000000000000" pitchFamily="2" charset="2"/>
              <a:buChar char="§"/>
            </a:pPr>
            <a:endParaRPr lang="en-US" sz="2000" dirty="0"/>
          </a:p>
          <a:p>
            <a:pPr marL="342900" indent="-342900">
              <a:buFont typeface="Wingdings" panose="05000000000000000000" pitchFamily="2" charset="2"/>
              <a:buChar char="§"/>
            </a:pPr>
            <a:r>
              <a:rPr lang="en-US" sz="2400" b="1" dirty="0"/>
              <a:t>Kuder Journey  </a:t>
            </a:r>
            <a:r>
              <a:rPr lang="en-US" sz="2000" b="1" dirty="0">
                <a:hlinkClick r:id="rId4"/>
              </a:rPr>
              <a:t>https://journey.kuder.com/</a:t>
            </a:r>
            <a:endParaRPr lang="en-US" sz="2000" b="1" dirty="0"/>
          </a:p>
          <a:p>
            <a:pPr marL="800100" lvl="1" indent="-342900">
              <a:buFont typeface="Wingdings" panose="05000000000000000000" pitchFamily="2" charset="2"/>
              <a:buChar char="§"/>
              <a:defRPr/>
            </a:pPr>
            <a:r>
              <a:rPr lang="en-US" dirty="0">
                <a:solidFill>
                  <a:prstClr val="black"/>
                </a:solidFill>
                <a:latin typeface="Arial" panose="020B0604020202020204"/>
              </a:rPr>
              <a:t>Learn about interests, skills, and values with research-based assessments </a:t>
            </a:r>
          </a:p>
          <a:p>
            <a:pPr marL="800100" lvl="1" indent="-342900">
              <a:buFont typeface="Wingdings" panose="05000000000000000000" pitchFamily="2" charset="2"/>
              <a:buChar char="§"/>
              <a:defRPr/>
            </a:pPr>
            <a:r>
              <a:rPr lang="en-US" dirty="0">
                <a:solidFill>
                  <a:prstClr val="black"/>
                </a:solidFill>
                <a:latin typeface="Arial" panose="020B0604020202020204"/>
              </a:rPr>
              <a:t>Plan education and career based off the assessments </a:t>
            </a:r>
          </a:p>
          <a:p>
            <a:pPr marL="800100" lvl="1" indent="-342900">
              <a:buFont typeface="Wingdings" panose="05000000000000000000" pitchFamily="2" charset="2"/>
              <a:buChar char="§"/>
              <a:defRPr/>
            </a:pPr>
            <a:r>
              <a:rPr lang="en-US" dirty="0">
                <a:solidFill>
                  <a:prstClr val="black"/>
                </a:solidFill>
                <a:latin typeface="Arial" panose="020B0604020202020204"/>
              </a:rPr>
              <a:t>Use the planning tools to be successful in education/career choices</a:t>
            </a:r>
          </a:p>
        </p:txBody>
      </p:sp>
      <p:sp>
        <p:nvSpPr>
          <p:cNvPr id="16" name="TextBox 15">
            <a:extLst>
              <a:ext uri="{FF2B5EF4-FFF2-40B4-BE49-F238E27FC236}">
                <a16:creationId xmlns:a16="http://schemas.microsoft.com/office/drawing/2014/main" id="{E6100611-59BB-4156-7D2C-F5A131DA5A34}"/>
              </a:ext>
            </a:extLst>
          </p:cNvPr>
          <p:cNvSpPr txBox="1"/>
          <p:nvPr/>
        </p:nvSpPr>
        <p:spPr>
          <a:xfrm>
            <a:off x="2979677" y="5387279"/>
            <a:ext cx="7892703" cy="646331"/>
          </a:xfrm>
          <a:prstGeom prst="rect">
            <a:avLst/>
          </a:prstGeom>
          <a:noFill/>
          <a:ln>
            <a:solidFill>
              <a:srgbClr val="FF0000"/>
            </a:solidFill>
          </a:ln>
        </p:spPr>
        <p:txBody>
          <a:bodyPr wrap="square">
            <a:spAutoFit/>
          </a:bodyPr>
          <a:lstStyle/>
          <a:p>
            <a:r>
              <a:rPr lang="en-US" dirty="0"/>
              <a:t>Next Step:  Make an appointment with an Education Counselor to discuss your completed assessment report to determine what you will study</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456131" y="6696407"/>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5</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352003" y="6699644"/>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3990275047"/>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229227" y="579955"/>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Joint Services Transcript (JST)</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6</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4" name="Content Placeholder 1">
            <a:extLst>
              <a:ext uri="{FF2B5EF4-FFF2-40B4-BE49-F238E27FC236}">
                <a16:creationId xmlns:a16="http://schemas.microsoft.com/office/drawing/2014/main" id="{062DB501-F3B3-75A6-2803-68ACDF2CF424}"/>
              </a:ext>
            </a:extLst>
          </p:cNvPr>
          <p:cNvSpPr>
            <a:spLocks noGrp="1"/>
          </p:cNvSpPr>
          <p:nvPr>
            <p:ph idx="1"/>
          </p:nvPr>
        </p:nvSpPr>
        <p:spPr>
          <a:xfrm>
            <a:off x="2230098" y="1935829"/>
            <a:ext cx="9300728" cy="4839127"/>
          </a:xfrm>
          <a:ln>
            <a:solidFill>
              <a:srgbClr val="0000FF"/>
            </a:solidFill>
          </a:ln>
        </p:spPr>
        <p:txBody>
          <a:bodyPr>
            <a:normAutofit/>
          </a:bodyPr>
          <a:lstStyle/>
          <a:p>
            <a:pPr>
              <a:buFont typeface="Wingdings" panose="05000000000000000000" pitchFamily="2" charset="2"/>
              <a:buChar char="§"/>
            </a:pPr>
            <a:r>
              <a:rPr lang="en-US" sz="2400" dirty="0">
                <a:latin typeface="Arial"/>
                <a:cs typeface="Arial"/>
              </a:rPr>
              <a:t>Your JST documents of all your military training and experience</a:t>
            </a:r>
          </a:p>
          <a:p>
            <a:pPr>
              <a:buFont typeface="Wingdings" panose="05000000000000000000" pitchFamily="2" charset="2"/>
              <a:buChar char="§"/>
            </a:pPr>
            <a:r>
              <a:rPr lang="en-US" sz="2400" dirty="0">
                <a:latin typeface="Arial"/>
                <a:cs typeface="Arial"/>
              </a:rPr>
              <a:t>American Council on Education evaluates your military training and experience and </a:t>
            </a:r>
            <a:r>
              <a:rPr lang="en-US" sz="2400" i="1" u="sng" dirty="0">
                <a:latin typeface="Arial"/>
                <a:cs typeface="Arial"/>
              </a:rPr>
              <a:t>recommends</a:t>
            </a:r>
            <a:r>
              <a:rPr lang="en-US" sz="2400" dirty="0">
                <a:latin typeface="Arial"/>
                <a:cs typeface="Arial"/>
              </a:rPr>
              <a:t> college credit </a:t>
            </a:r>
          </a:p>
          <a:p>
            <a:pPr>
              <a:buFont typeface="Wingdings" panose="05000000000000000000" pitchFamily="2" charset="2"/>
              <a:buChar char="§"/>
            </a:pPr>
            <a:r>
              <a:rPr lang="en-US" sz="2400" dirty="0">
                <a:latin typeface="Arial"/>
                <a:cs typeface="Arial"/>
              </a:rPr>
              <a:t>Colleges and Universities may or may not accept this credit toward your degree</a:t>
            </a:r>
          </a:p>
          <a:p>
            <a:pPr>
              <a:buFont typeface="Wingdings" panose="05000000000000000000" pitchFamily="2" charset="2"/>
              <a:buChar char="§"/>
            </a:pPr>
            <a:r>
              <a:rPr lang="en-US" sz="2400" dirty="0">
                <a:latin typeface="Arial"/>
                <a:cs typeface="Arial"/>
              </a:rPr>
              <a:t>Any credit awarded toward your degree means less </a:t>
            </a:r>
            <a:r>
              <a:rPr lang="en-US" sz="2400" dirty="0">
                <a:cs typeface="Arial"/>
              </a:rPr>
              <a:t>time </a:t>
            </a:r>
            <a:r>
              <a:rPr lang="en-US" sz="2400" dirty="0">
                <a:latin typeface="Arial"/>
                <a:cs typeface="Arial"/>
              </a:rPr>
              <a:t>in the classroom </a:t>
            </a:r>
          </a:p>
          <a:p>
            <a:pPr>
              <a:buFont typeface="Wingdings" panose="05000000000000000000" pitchFamily="2" charset="2"/>
              <a:buChar char="§"/>
            </a:pPr>
            <a:r>
              <a:rPr lang="en-US" sz="2400" dirty="0"/>
              <a:t>Request official JST to be sent to your college </a:t>
            </a:r>
          </a:p>
          <a:p>
            <a:pPr>
              <a:buFont typeface="Wingdings" panose="05000000000000000000" pitchFamily="2" charset="2"/>
              <a:buChar char="§"/>
            </a:pPr>
            <a:r>
              <a:rPr lang="en-US" sz="2400" dirty="0"/>
              <a:t>Transcript requests are free</a:t>
            </a:r>
          </a:p>
        </p:txBody>
      </p:sp>
      <p:sp>
        <p:nvSpPr>
          <p:cNvPr id="2" name="TextBox 1">
            <a:extLst>
              <a:ext uri="{FF2B5EF4-FFF2-40B4-BE49-F238E27FC236}">
                <a16:creationId xmlns:a16="http://schemas.microsoft.com/office/drawing/2014/main" id="{21EC2A22-F43B-1AD5-FD95-CC55AFB327B2}"/>
              </a:ext>
            </a:extLst>
          </p:cNvPr>
          <p:cNvSpPr txBox="1"/>
          <p:nvPr/>
        </p:nvSpPr>
        <p:spPr>
          <a:xfrm>
            <a:off x="4459577" y="5897564"/>
            <a:ext cx="4102405" cy="461665"/>
          </a:xfrm>
          <a:prstGeom prst="rect">
            <a:avLst/>
          </a:prstGeom>
          <a:noFill/>
          <a:ln>
            <a:solidFill>
              <a:srgbClr val="FF0000"/>
            </a:solidFill>
          </a:ln>
        </p:spPr>
        <p:txBody>
          <a:bodyPr wrap="none" rtlCol="0">
            <a:spAutoFit/>
          </a:bodyPr>
          <a:lstStyle/>
          <a:p>
            <a:pPr>
              <a:defRPr/>
            </a:pPr>
            <a:r>
              <a:rPr lang="da-DK" sz="2400" dirty="0">
                <a:solidFill>
                  <a:prstClr val="black"/>
                </a:solidFill>
                <a:latin typeface="Arial" panose="020B0604020202020204"/>
              </a:rPr>
              <a:t>Login at </a:t>
            </a:r>
            <a:r>
              <a:rPr lang="da-DK" sz="2400" dirty="0">
                <a:solidFill>
                  <a:prstClr val="black"/>
                </a:solidFill>
                <a:latin typeface="Arial" panose="020B0604020202020204"/>
                <a:hlinkClick r:id="rId3"/>
              </a:rPr>
              <a:t>https://jst.doded.mil/</a:t>
            </a:r>
            <a:endParaRPr lang="da-DK" sz="2400" dirty="0">
              <a:solidFill>
                <a:prstClr val="black"/>
              </a:solidFill>
              <a:latin typeface="Arial" panose="020B0604020202020204"/>
            </a:endParaRPr>
          </a:p>
        </p:txBody>
      </p:sp>
    </p:spTree>
    <p:extLst>
      <p:ext uri="{BB962C8B-B14F-4D97-AF65-F5344CB8AC3E}">
        <p14:creationId xmlns:p14="http://schemas.microsoft.com/office/powerpoint/2010/main" val="2116135216"/>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2683C623-ECE4-3C58-555F-5E1D8EE1B5EB}"/>
              </a:ext>
            </a:extLst>
          </p:cNvPr>
          <p:cNvSpPr>
            <a:spLocks noGrp="1"/>
          </p:cNvSpPr>
          <p:nvPr>
            <p:ph type="title"/>
          </p:nvPr>
        </p:nvSpPr>
        <p:spPr>
          <a:xfrm>
            <a:off x="2229227" y="579955"/>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Sample JST</a:t>
            </a:r>
          </a:p>
        </p:txBody>
      </p:sp>
      <p:pic>
        <p:nvPicPr>
          <p:cNvPr id="7" name="Content Placeholder 6" descr="Screenshot of sample joint services transcript displaying Military Courses and course information including: Military Course ID, ACE Identifier Course Title Location-Description-Credit Area, Dates Taken, ACE Credit Recommendation and Level">
            <a:extLst>
              <a:ext uri="{FF2B5EF4-FFF2-40B4-BE49-F238E27FC236}">
                <a16:creationId xmlns:a16="http://schemas.microsoft.com/office/drawing/2014/main" id="{CA64D88B-630D-2332-9746-B5017A36BB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0410" y="1715740"/>
            <a:ext cx="5316304" cy="4859704"/>
          </a:xfrm>
        </p:spPr>
      </p:pic>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7</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Tree>
    <p:extLst>
      <p:ext uri="{BB962C8B-B14F-4D97-AF65-F5344CB8AC3E}">
        <p14:creationId xmlns:p14="http://schemas.microsoft.com/office/powerpoint/2010/main" val="3942686132"/>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342043" y="584470"/>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Tuition Assistance Basics</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8</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3" name="Content Placeholder 2">
            <a:extLst>
              <a:ext uri="{FF2B5EF4-FFF2-40B4-BE49-F238E27FC236}">
                <a16:creationId xmlns:a16="http://schemas.microsoft.com/office/drawing/2014/main" id="{94693B1B-5DCE-7148-55DE-5B3C9F155BAC}"/>
              </a:ext>
            </a:extLst>
          </p:cNvPr>
          <p:cNvSpPr txBox="1">
            <a:spLocks/>
          </p:cNvSpPr>
          <p:nvPr/>
        </p:nvSpPr>
        <p:spPr bwMode="auto">
          <a:xfrm>
            <a:off x="2342043" y="1865613"/>
            <a:ext cx="9218623" cy="4909343"/>
          </a:xfrm>
          <a:prstGeom prst="rect">
            <a:avLst/>
          </a:prstGeom>
          <a:ln>
            <a:solidFill>
              <a:srgbClr val="0000FF"/>
            </a:solidFill>
            <a:miter lim="800000"/>
            <a:headEnd/>
            <a:tailEnd/>
          </a:ln>
        </p:spPr>
        <p:txBody>
          <a:bodyPr vert="horz" wrap="square" lIns="91440" tIns="45720" rIns="91440" bIns="45720" numCol="1" anchor="t" anchorCtr="0" compatLnSpc="1">
            <a:prstTxWarp prst="textNoShape">
              <a:avLst/>
            </a:prstTxWarp>
          </a:bodyPr>
          <a:lstStyle>
            <a:lvl1pPr marL="228600" marR="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defRPr/>
            </a:pPr>
            <a:r>
              <a:rPr lang="en-US" sz="2800" dirty="0">
                <a:solidFill>
                  <a:prstClr val="black"/>
                </a:solidFill>
                <a:latin typeface="Arial" panose="020B0604020202020204"/>
                <a:cs typeface="+mn-cs"/>
              </a:rPr>
              <a:t>Fiscal Year (FY) Limits</a:t>
            </a:r>
          </a:p>
          <a:p>
            <a:pPr lvl="1">
              <a:buFont typeface="Wingdings" panose="05000000000000000000" pitchFamily="2" charset="2"/>
              <a:buChar char="§"/>
              <a:defRPr/>
            </a:pPr>
            <a:r>
              <a:rPr lang="en-US" dirty="0">
                <a:solidFill>
                  <a:prstClr val="black"/>
                </a:solidFill>
                <a:latin typeface="Arial" panose="020B0604020202020204"/>
                <a:cs typeface="+mn-cs"/>
              </a:rPr>
              <a:t>$4,500 per fiscal year (1 Oct-30 Sept)</a:t>
            </a:r>
          </a:p>
          <a:p>
            <a:pPr lvl="1">
              <a:buFont typeface="Wingdings" panose="05000000000000000000" pitchFamily="2" charset="2"/>
              <a:buChar char="§"/>
              <a:defRPr/>
            </a:pPr>
            <a:r>
              <a:rPr lang="en-US" dirty="0">
                <a:solidFill>
                  <a:prstClr val="black"/>
                </a:solidFill>
                <a:latin typeface="Arial" panose="020B0604020202020204"/>
                <a:cs typeface="+mn-cs"/>
              </a:rPr>
              <a:t>18 Semester Hour (SH)/24 Quarter Hour (QH) credits per fiscal year (FY)</a:t>
            </a:r>
          </a:p>
          <a:p>
            <a:pPr lvl="1">
              <a:buFont typeface="Wingdings" panose="05000000000000000000" pitchFamily="2" charset="2"/>
              <a:buChar char="§"/>
              <a:defRPr/>
            </a:pPr>
            <a:r>
              <a:rPr lang="en-US" dirty="0">
                <a:solidFill>
                  <a:prstClr val="black"/>
                </a:solidFill>
                <a:latin typeface="Arial" panose="020B0604020202020204"/>
                <a:cs typeface="+mn-cs"/>
              </a:rPr>
              <a:t>Up to $250 per SH or $165 per QH</a:t>
            </a:r>
          </a:p>
          <a:p>
            <a:pPr lvl="1">
              <a:buFont typeface="Wingdings" panose="05000000000000000000" pitchFamily="2" charset="2"/>
              <a:buChar char="§"/>
              <a:defRPr/>
            </a:pPr>
            <a:r>
              <a:rPr lang="en-US" dirty="0">
                <a:solidFill>
                  <a:prstClr val="black"/>
                </a:solidFill>
                <a:latin typeface="Arial" panose="020B0604020202020204"/>
                <a:cs typeface="+mn-cs"/>
              </a:rPr>
              <a:t>Funds do not roll over to next FY</a:t>
            </a:r>
          </a:p>
          <a:p>
            <a:pPr lvl="1">
              <a:buFont typeface="Wingdings" panose="05000000000000000000" pitchFamily="2" charset="2"/>
              <a:buChar char="§"/>
              <a:defRPr/>
            </a:pPr>
            <a:r>
              <a:rPr lang="en-US" dirty="0">
                <a:solidFill>
                  <a:prstClr val="black"/>
                </a:solidFill>
                <a:latin typeface="Arial" panose="020B0604020202020204"/>
                <a:cs typeface="+mn-cs"/>
              </a:rPr>
              <a:t>Lifetime SH limits:</a:t>
            </a:r>
          </a:p>
          <a:p>
            <a:pPr lvl="2">
              <a:buFont typeface="Wingdings" panose="05000000000000000000" pitchFamily="2" charset="2"/>
              <a:buChar char="§"/>
              <a:defRPr/>
            </a:pPr>
            <a:r>
              <a:rPr lang="en-US" dirty="0">
                <a:solidFill>
                  <a:prstClr val="black"/>
                </a:solidFill>
                <a:latin typeface="Arial" panose="020B0604020202020204"/>
                <a:cs typeface="+mn-cs"/>
              </a:rPr>
              <a:t>Undergraduate - 130</a:t>
            </a:r>
          </a:p>
          <a:p>
            <a:pPr lvl="2">
              <a:buFont typeface="Wingdings" panose="05000000000000000000" pitchFamily="2" charset="2"/>
              <a:buChar char="§"/>
              <a:defRPr/>
            </a:pPr>
            <a:r>
              <a:rPr lang="en-US" dirty="0">
                <a:solidFill>
                  <a:prstClr val="black"/>
                </a:solidFill>
                <a:latin typeface="Arial" panose="020B0604020202020204"/>
                <a:cs typeface="+mn-cs"/>
              </a:rPr>
              <a:t>Graduate - 39</a:t>
            </a:r>
          </a:p>
          <a:p>
            <a:pPr lvl="2">
              <a:buFont typeface="Wingdings" panose="05000000000000000000" pitchFamily="2" charset="2"/>
              <a:buChar char="§"/>
              <a:defRPr/>
            </a:pPr>
            <a:r>
              <a:rPr lang="en-US" dirty="0">
                <a:solidFill>
                  <a:prstClr val="black"/>
                </a:solidFill>
                <a:latin typeface="Arial" panose="020B0604020202020204"/>
                <a:cs typeface="+mn-cs"/>
              </a:rPr>
              <a:t>Academic Certificate - 21</a:t>
            </a:r>
          </a:p>
          <a:p>
            <a:pPr lvl="2">
              <a:buFont typeface="Wingdings" panose="05000000000000000000" pitchFamily="2" charset="2"/>
              <a:buChar char="§"/>
              <a:defRPr/>
            </a:pPr>
            <a:r>
              <a:rPr lang="en-US" dirty="0">
                <a:solidFill>
                  <a:prstClr val="black"/>
                </a:solidFill>
                <a:latin typeface="Arial" panose="020B0604020202020204"/>
                <a:cs typeface="+mn-cs"/>
              </a:rPr>
              <a:t>Special Programs - 39</a:t>
            </a:r>
          </a:p>
        </p:txBody>
      </p:sp>
    </p:spTree>
    <p:extLst>
      <p:ext uri="{BB962C8B-B14F-4D97-AF65-F5344CB8AC3E}">
        <p14:creationId xmlns:p14="http://schemas.microsoft.com/office/powerpoint/2010/main" val="3168685308"/>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3B6B6F-2570-9BB1-4207-7B35A1470DAB}"/>
              </a:ext>
            </a:extLst>
          </p:cNvPr>
          <p:cNvSpPr>
            <a:spLocks noGrp="1"/>
          </p:cNvSpPr>
          <p:nvPr>
            <p:ph type="title"/>
          </p:nvPr>
        </p:nvSpPr>
        <p:spPr>
          <a:xfrm>
            <a:off x="2342043" y="622297"/>
            <a:ext cx="9301599" cy="647531"/>
          </a:xfrm>
        </p:spPr>
        <p:txBody>
          <a:bodyPr>
            <a:normAutofit fontScale="90000"/>
          </a:bodyPr>
          <a:lstStyle/>
          <a:p>
            <a:r>
              <a:rPr lang="en-US" b="1" dirty="0">
                <a:solidFill>
                  <a:srgbClr val="FFC000"/>
                </a:solidFill>
                <a:effectLst>
                  <a:outerShdw blurRad="38100" dist="38100" dir="2700000" algn="tl">
                    <a:srgbClr val="000000">
                      <a:alpha val="43137"/>
                    </a:srgbClr>
                  </a:outerShdw>
                </a:effectLst>
              </a:rPr>
              <a:t>Tuition Assistance Basics (continued) </a:t>
            </a:r>
          </a:p>
        </p:txBody>
      </p:sp>
      <p:sp>
        <p:nvSpPr>
          <p:cNvPr id="11" name="Slide Number Placeholder 5">
            <a:extLst>
              <a:ext uri="{FF2B5EF4-FFF2-40B4-BE49-F238E27FC236}">
                <a16:creationId xmlns:a16="http://schemas.microsoft.com/office/drawing/2014/main" id="{86EF86A9-2808-72B2-4943-F330AB2B6184}"/>
              </a:ext>
            </a:extLst>
          </p:cNvPr>
          <p:cNvSpPr txBox="1">
            <a:spLocks/>
          </p:cNvSpPr>
          <p:nvPr/>
        </p:nvSpPr>
        <p:spPr>
          <a:xfrm>
            <a:off x="5524500" y="6713401"/>
            <a:ext cx="1143000" cy="123111"/>
          </a:xfrm>
          <a:prstGeom prst="rect">
            <a:avLst/>
          </a:prstGeom>
        </p:spPr>
        <p:txBody>
          <a:bodyPr vert="horz" lIns="0" tIns="0" rIns="0" bIns="0" rtlCol="0" anchor="ctr">
            <a:spAutoFit/>
          </a:bodyPr>
          <a:lstStyle>
            <a:defPPr>
              <a:defRPr lang="en-US"/>
            </a:defPPr>
            <a:lvl1pPr marL="0" algn="ctr" defTabSz="914400" rtl="0" eaLnBrk="1" fontAlgn="auto" latinLnBrk="0" hangingPunct="1">
              <a:spcBef>
                <a:spcPts val="0"/>
              </a:spcBef>
              <a:spcAft>
                <a:spcPts val="0"/>
              </a:spcAft>
              <a:defRPr lang="en-US" sz="900" b="1" kern="600" smtClean="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fld id="{E82CFA9B-4785-4222-B2D1-FB953FCA43F9}" type="slidenum">
              <a:rPr lang="en-US" sz="800">
                <a:solidFill>
                  <a:schemeClr val="bg1"/>
                </a:solidFill>
              </a:rPr>
              <a:pPr defTabSz="457200">
                <a:defRPr/>
              </a:pPr>
              <a:t>9</a:t>
            </a:fld>
            <a:endParaRPr lang="en-US" sz="800" dirty="0">
              <a:solidFill>
                <a:schemeClr val="bg1"/>
              </a:solidFill>
            </a:endParaRPr>
          </a:p>
        </p:txBody>
      </p:sp>
      <p:sp>
        <p:nvSpPr>
          <p:cNvPr id="12" name="Classification bottom">
            <a:extLst>
              <a:ext uri="{FF2B5EF4-FFF2-40B4-BE49-F238E27FC236}">
                <a16:creationId xmlns:a16="http://schemas.microsoft.com/office/drawing/2014/main" id="{79002A91-5FA1-93C9-5C5D-6B96B1EE7802}"/>
              </a:ext>
            </a:extLst>
          </p:cNvPr>
          <p:cNvSpPr txBox="1"/>
          <p:nvPr/>
        </p:nvSpPr>
        <p:spPr bwMode="black">
          <a:xfrm>
            <a:off x="10420372" y="6716638"/>
            <a:ext cx="247629" cy="129601"/>
          </a:xfrm>
          <a:prstGeom prst="rect">
            <a:avLst/>
          </a:prstGeom>
          <a:noFill/>
        </p:spPr>
        <p:txBody>
          <a:bodyPr wrap="none" lIns="45720" tIns="0" rIns="0" bIns="0" anchor="b" anchorCtr="0">
            <a:noAutofit/>
          </a:bodyPr>
          <a:lstStyle/>
          <a:p>
            <a:pPr defTabSz="457200">
              <a:defRPr/>
            </a:pPr>
            <a:r>
              <a:rPr lang="en-US" sz="800" b="1" kern="600" dirty="0">
                <a:solidFill>
                  <a:schemeClr val="bg1"/>
                </a:solidFill>
                <a:latin typeface="Arial" panose="020B0604020202020204"/>
                <a:cs typeface="Arial" panose="020B0604020202020204" pitchFamily="34" charset="0"/>
              </a:rPr>
              <a:t>CUI</a:t>
            </a:r>
          </a:p>
        </p:txBody>
      </p:sp>
      <p:sp>
        <p:nvSpPr>
          <p:cNvPr id="3" name="Content Placeholder 2">
            <a:extLst>
              <a:ext uri="{FF2B5EF4-FFF2-40B4-BE49-F238E27FC236}">
                <a16:creationId xmlns:a16="http://schemas.microsoft.com/office/drawing/2014/main" id="{94693B1B-5DCE-7148-55DE-5B3C9F155BAC}"/>
              </a:ext>
            </a:extLst>
          </p:cNvPr>
          <p:cNvSpPr txBox="1">
            <a:spLocks/>
          </p:cNvSpPr>
          <p:nvPr/>
        </p:nvSpPr>
        <p:spPr bwMode="auto">
          <a:xfrm>
            <a:off x="2610169" y="1887623"/>
            <a:ext cx="8796264" cy="4532031"/>
          </a:xfrm>
          <a:prstGeom prst="rect">
            <a:avLst/>
          </a:prstGeom>
          <a:ln>
            <a:solidFill>
              <a:srgbClr val="0000FF"/>
            </a:solidFill>
            <a:miter lim="800000"/>
            <a:headEnd/>
            <a:tailEnd/>
          </a:ln>
        </p:spPr>
        <p:txBody>
          <a:bodyPr vert="horz" wrap="square" lIns="91440" tIns="45720" rIns="91440" bIns="45720" numCol="1" anchor="t" anchorCtr="0" compatLnSpc="1">
            <a:prstTxWarp prst="textNoShape">
              <a:avLst/>
            </a:prstTxWarp>
          </a:bodyPr>
          <a:lstStyle>
            <a:lvl1pPr marL="228600" marR="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defRPr/>
            </a:pPr>
            <a:r>
              <a:rPr lang="en-US" sz="2800" dirty="0">
                <a:solidFill>
                  <a:prstClr val="black"/>
                </a:solidFill>
                <a:latin typeface="Arial" panose="020B0604020202020204"/>
                <a:cs typeface="+mn-cs"/>
              </a:rPr>
              <a:t>Course Grades</a:t>
            </a:r>
          </a:p>
          <a:p>
            <a:pPr lvl="1">
              <a:buFont typeface="Wingdings" panose="05000000000000000000" pitchFamily="2" charset="2"/>
              <a:buChar char="§"/>
              <a:defRPr/>
            </a:pPr>
            <a:r>
              <a:rPr lang="en-US" sz="2000" dirty="0">
                <a:solidFill>
                  <a:prstClr val="black"/>
                </a:solidFill>
                <a:latin typeface="Arial" panose="020B0604020202020204"/>
                <a:cs typeface="+mn-cs"/>
              </a:rPr>
              <a:t>Soldiers must pass their courses or they will be recouped</a:t>
            </a:r>
          </a:p>
          <a:p>
            <a:pPr lvl="1">
              <a:buFont typeface="Wingdings" panose="05000000000000000000" pitchFamily="2" charset="2"/>
              <a:buChar char="§"/>
              <a:defRPr/>
            </a:pPr>
            <a:r>
              <a:rPr lang="en-US" sz="2000" dirty="0">
                <a:solidFill>
                  <a:prstClr val="black"/>
                </a:solidFill>
                <a:latin typeface="Arial" panose="020B0604020202020204"/>
                <a:cs typeface="+mn-cs"/>
              </a:rPr>
              <a:t>Passing for undergraduate courses is a C- or higher</a:t>
            </a:r>
          </a:p>
          <a:p>
            <a:pPr lvl="1">
              <a:buFont typeface="Wingdings" panose="05000000000000000000" pitchFamily="2" charset="2"/>
              <a:buChar char="§"/>
              <a:defRPr/>
            </a:pPr>
            <a:r>
              <a:rPr lang="en-US" sz="2000" dirty="0">
                <a:solidFill>
                  <a:prstClr val="black"/>
                </a:solidFill>
                <a:latin typeface="Arial" panose="020B0604020202020204"/>
                <a:cs typeface="+mn-cs"/>
              </a:rPr>
              <a:t>Passing for graduate courses is a B- or higher</a:t>
            </a:r>
          </a:p>
          <a:p>
            <a:pPr lvl="1">
              <a:buFont typeface="Wingdings" panose="05000000000000000000" pitchFamily="2" charset="2"/>
              <a:buChar char="§"/>
              <a:defRPr/>
            </a:pPr>
            <a:endParaRPr lang="en-US" sz="2000" dirty="0">
              <a:solidFill>
                <a:prstClr val="black"/>
              </a:solidFill>
              <a:latin typeface="Arial" panose="020B0604020202020204"/>
              <a:cs typeface="+mn-cs"/>
            </a:endParaRPr>
          </a:p>
          <a:p>
            <a:pPr>
              <a:buFont typeface="Wingdings" panose="05000000000000000000" pitchFamily="2" charset="2"/>
              <a:buChar char="§"/>
              <a:defRPr/>
            </a:pPr>
            <a:r>
              <a:rPr lang="en-US" sz="2800" dirty="0">
                <a:solidFill>
                  <a:prstClr val="black"/>
                </a:solidFill>
                <a:latin typeface="Arial" panose="020B0604020202020204"/>
                <a:cs typeface="+mn-cs"/>
              </a:rPr>
              <a:t>GPA Requirements</a:t>
            </a:r>
            <a:endParaRPr lang="en-US" sz="2800" b="0" dirty="0">
              <a:solidFill>
                <a:prstClr val="black"/>
              </a:solidFill>
              <a:latin typeface="Arial" panose="020B0604020202020204"/>
              <a:cs typeface="+mn-cs"/>
            </a:endParaRPr>
          </a:p>
          <a:p>
            <a:pPr lvl="1">
              <a:buFont typeface="Wingdings" panose="05000000000000000000" pitchFamily="2" charset="2"/>
              <a:buChar char="§"/>
              <a:defRPr/>
            </a:pPr>
            <a:r>
              <a:rPr lang="en-US" sz="2000" dirty="0">
                <a:solidFill>
                  <a:prstClr val="black"/>
                </a:solidFill>
                <a:latin typeface="Arial" panose="020B0604020202020204"/>
                <a:cs typeface="+mn-cs"/>
              </a:rPr>
              <a:t>2.0 Undergraduate GPA after 15 SH</a:t>
            </a:r>
          </a:p>
          <a:p>
            <a:pPr lvl="1">
              <a:buFont typeface="Wingdings" panose="05000000000000000000" pitchFamily="2" charset="2"/>
              <a:buChar char="§"/>
              <a:defRPr/>
            </a:pPr>
            <a:r>
              <a:rPr lang="en-US" sz="2000" dirty="0">
                <a:solidFill>
                  <a:prstClr val="black"/>
                </a:solidFill>
                <a:latin typeface="Arial" panose="020B0604020202020204"/>
                <a:cs typeface="+mn-cs"/>
              </a:rPr>
              <a:t>3.0 Graduate GPA after 6 SH</a:t>
            </a:r>
          </a:p>
          <a:p>
            <a:pPr lvl="1">
              <a:buFont typeface="Wingdings" panose="05000000000000000000" pitchFamily="2" charset="2"/>
              <a:buChar char="§"/>
              <a:defRPr/>
            </a:pPr>
            <a:r>
              <a:rPr lang="en-US" sz="2000" dirty="0">
                <a:solidFill>
                  <a:prstClr val="black"/>
                </a:solidFill>
                <a:latin typeface="Arial" panose="020B0604020202020204"/>
                <a:cs typeface="+mn-cs"/>
              </a:rPr>
              <a:t>No Recoupment Waivers for failing grades unless a “W” </a:t>
            </a:r>
          </a:p>
          <a:p>
            <a:pPr lvl="1">
              <a:buFont typeface="Wingdings" panose="05000000000000000000" pitchFamily="2" charset="2"/>
              <a:buChar char="§"/>
              <a:defRPr/>
            </a:pPr>
            <a:r>
              <a:rPr lang="en-US" sz="2000" dirty="0">
                <a:solidFill>
                  <a:prstClr val="black"/>
                </a:solidFill>
                <a:latin typeface="Arial" panose="020B0604020202020204"/>
                <a:cs typeface="+mn-cs"/>
              </a:rPr>
              <a:t>Waiver must be within 30 days of the “W” grade posted by the school</a:t>
            </a:r>
          </a:p>
          <a:p>
            <a:pPr lvl="1">
              <a:buFont typeface="Wingdings" panose="05000000000000000000" pitchFamily="2" charset="2"/>
              <a:buChar char="§"/>
              <a:defRPr/>
            </a:pPr>
            <a:endParaRPr lang="en-US" dirty="0">
              <a:solidFill>
                <a:prstClr val="black"/>
              </a:solidFill>
              <a:latin typeface="Arial" panose="020B0604020202020204"/>
              <a:cs typeface="+mn-cs"/>
            </a:endParaRPr>
          </a:p>
          <a:p>
            <a:pPr lvl="1">
              <a:buFont typeface="Wingdings" panose="05000000000000000000" pitchFamily="2" charset="2"/>
              <a:buChar char="§"/>
              <a:defRPr/>
            </a:pPr>
            <a:endParaRPr lang="en-US" dirty="0">
              <a:solidFill>
                <a:prstClr val="black"/>
              </a:solidFill>
              <a:latin typeface="Arial" panose="020B0604020202020204"/>
              <a:cs typeface="+mn-cs"/>
            </a:endParaRPr>
          </a:p>
          <a:p>
            <a:pPr lvl="2">
              <a:buFont typeface="Wingdings" panose="05000000000000000000" pitchFamily="2" charset="2"/>
              <a:buChar char="§"/>
              <a:defRPr/>
            </a:pPr>
            <a:endParaRPr lang="en-US" dirty="0">
              <a:solidFill>
                <a:prstClr val="black"/>
              </a:solidFill>
              <a:latin typeface="Arial" panose="020B0604020202020204"/>
              <a:cs typeface="+mn-cs"/>
            </a:endParaRPr>
          </a:p>
        </p:txBody>
      </p:sp>
    </p:spTree>
    <p:extLst>
      <p:ext uri="{BB962C8B-B14F-4D97-AF65-F5344CB8AC3E}">
        <p14:creationId xmlns:p14="http://schemas.microsoft.com/office/powerpoint/2010/main" val="975796855"/>
      </p:ext>
    </p:extLst>
  </p:cSld>
  <p:clrMapOvr>
    <a:masterClrMapping/>
  </p:clrMapOvr>
  <mc:AlternateContent xmlns:mc="http://schemas.openxmlformats.org/markup-compatibility/2006" xmlns:p14="http://schemas.microsoft.com/office/powerpoint/2010/main">
    <mc:Choice Requires="p14">
      <p:transition spd="med" p14:dur="68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120BE27128884F8A8B0402C7CD3BE6" ma:contentTypeVersion="19" ma:contentTypeDescription="Create a new document." ma:contentTypeScope="" ma:versionID="d59f972aa87ac080550070919f13b763">
  <xsd:schema xmlns:xsd="http://www.w3.org/2001/XMLSchema" xmlns:xs="http://www.w3.org/2001/XMLSchema" xmlns:p="http://schemas.microsoft.com/office/2006/metadata/properties" xmlns:ns1="http://schemas.microsoft.com/sharepoint/v3" xmlns:ns2="d2c8e07a-bcba-46d1-abf3-5a0efac77cd8" xmlns:ns3="0bbf543c-89e3-4001-b919-8f37bb351291" targetNamespace="http://schemas.microsoft.com/office/2006/metadata/properties" ma:root="true" ma:fieldsID="932a0bded687b8f6dfbf037b4e887b45" ns1:_="" ns2:_="" ns3:_="">
    <xsd:import namespace="http://schemas.microsoft.com/sharepoint/v3"/>
    <xsd:import namespace="d2c8e07a-bcba-46d1-abf3-5a0efac77cd8"/>
    <xsd:import namespace="0bbf543c-89e3-4001-b919-8f37bb351291"/>
    <xsd:element name="properties">
      <xsd:complexType>
        <xsd:sequence>
          <xsd:element name="documentManagement">
            <xsd:complexType>
              <xsd:all>
                <xsd:element ref="ns2:MediaServiceMetadata" minOccurs="0"/>
                <xsd:element ref="ns2:MediaServiceFastMetadata"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DateTaken" minOccurs="0"/>
                <xsd:element ref="ns3:SharedWithUsers" minOccurs="0"/>
                <xsd:element ref="ns3:SharedWithDetails" minOccurs="0"/>
                <xsd:element ref="ns1:_ip_UnifiedCompliancePolicyProperties" minOccurs="0"/>
                <xsd:element ref="ns1:_ip_UnifiedCompliancePolicyUIAction" minOccurs="0"/>
                <xsd:element ref="ns2:MediaServiceObjectDetectorVersion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c8e07a-bcba-46d1-abf3-5a0efac77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bf543c-89e3-4001-b919-8f37bb35129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bf6182c-a169-4b43-94ed-51f20a1399e6}" ma:internalName="TaxCatchAll" ma:showField="CatchAllData" ma:web="0bbf543c-89e3-4001-b919-8f37bb35129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2c8e07a-bcba-46d1-abf3-5a0efac77cd8">
      <Terms xmlns="http://schemas.microsoft.com/office/infopath/2007/PartnerControls"/>
    </lcf76f155ced4ddcb4097134ff3c332f>
    <TaxCatchAll xmlns="0bbf543c-89e3-4001-b919-8f37bb351291"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6C57AC2-8187-4C48-ADF6-908C1AD7DED5}">
  <ds:schemaRefs>
    <ds:schemaRef ds:uri="http://schemas.microsoft.com/sharepoint/v3/contenttype/forms"/>
  </ds:schemaRefs>
</ds:datastoreItem>
</file>

<file path=customXml/itemProps2.xml><?xml version="1.0" encoding="utf-8"?>
<ds:datastoreItem xmlns:ds="http://schemas.openxmlformats.org/officeDocument/2006/customXml" ds:itemID="{9C22DA7A-8517-4968-896E-CBF17BD696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c8e07a-bcba-46d1-abf3-5a0efac77cd8"/>
    <ds:schemaRef ds:uri="0bbf543c-89e3-4001-b919-8f37bb3512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FEF0B1-5DAD-43CB-A931-46C5760B4819}">
  <ds:schemaRefs>
    <ds:schemaRef ds:uri="http://schemas.microsoft.com/office/2006/metadata/properties"/>
    <ds:schemaRef ds:uri="http://schemas.microsoft.com/office/infopath/2007/PartnerControls"/>
    <ds:schemaRef ds:uri="http://schemas.microsoft.com/sharepoint/v3"/>
    <ds:schemaRef ds:uri="05119671-51af-4a0f-aa50-c9bd38c9d9e8"/>
    <ds:schemaRef ds:uri="46c069c1-e0e2-437c-8f34-03a26d1db4c4"/>
    <ds:schemaRef ds:uri="1ac7b58c-f98d-4239-a102-c0271b41fec9"/>
    <ds:schemaRef ds:uri="a6d10eb8-4ec5-4247-8cb6-e5f3a5e13052"/>
    <ds:schemaRef ds:uri="7e341d1c-281c-41ed-bfd7-1bcdee6dabab"/>
    <ds:schemaRef ds:uri="1853b55c-08d6-4f9b-af21-6c6504cddf61"/>
    <ds:schemaRef ds:uri="d2c8e07a-bcba-46d1-abf3-5a0efac77cd8"/>
    <ds:schemaRef ds:uri="0bbf543c-89e3-4001-b919-8f37bb351291"/>
  </ds:schemaRefs>
</ds:datastoreItem>
</file>

<file path=docProps/app.xml><?xml version="1.0" encoding="utf-8"?>
<Properties xmlns="http://schemas.openxmlformats.org/officeDocument/2006/extended-properties" xmlns:vt="http://schemas.openxmlformats.org/officeDocument/2006/docPropsVTypes">
  <TotalTime>3236</TotalTime>
  <Words>3393</Words>
  <Application>Microsoft Macintosh PowerPoint</Application>
  <PresentationFormat>Widescreen</PresentationFormat>
  <Paragraphs>435</Paragraphs>
  <Slides>42</Slides>
  <Notes>36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 Arial</vt:lpstr>
      <vt:lpstr>Aptos</vt:lpstr>
      <vt:lpstr>Arial</vt:lpstr>
      <vt:lpstr>Arial Black</vt:lpstr>
      <vt:lpstr>Calibri</vt:lpstr>
      <vt:lpstr>Calibri Light</vt:lpstr>
      <vt:lpstr>Franklin Gothic Book</vt:lpstr>
      <vt:lpstr>Franklin Gothic Demi</vt:lpstr>
      <vt:lpstr>Franklin Gothic Heavy</vt:lpstr>
      <vt:lpstr>Franklin Gothic Medium</vt:lpstr>
      <vt:lpstr>Lato</vt:lpstr>
      <vt:lpstr>Wingdings</vt:lpstr>
      <vt:lpstr>Custom Design</vt:lpstr>
      <vt:lpstr>ArmyIgnitED 101 Training </vt:lpstr>
      <vt:lpstr>Requirement </vt:lpstr>
      <vt:lpstr>Purpose</vt:lpstr>
      <vt:lpstr>Benefits of ArmyIgnitED</vt:lpstr>
      <vt:lpstr>Explore What to Study</vt:lpstr>
      <vt:lpstr>Joint Services Transcript (JST)</vt:lpstr>
      <vt:lpstr>Sample JST</vt:lpstr>
      <vt:lpstr>Tuition Assistance Basics</vt:lpstr>
      <vt:lpstr>Tuition Assistance Basics (continued) </vt:lpstr>
      <vt:lpstr>Federal Tuition Assistance Basics</vt:lpstr>
      <vt:lpstr>Eligibility for FTA</vt:lpstr>
      <vt:lpstr>Uses for FTA</vt:lpstr>
      <vt:lpstr>Credentialing Assistance Basics</vt:lpstr>
      <vt:lpstr>Schools and Training Vendors           You Can Use</vt:lpstr>
      <vt:lpstr>Dropping / Withdrawing Classes</vt:lpstr>
      <vt:lpstr>Recoupment Waivers (RW)</vt:lpstr>
      <vt:lpstr>STATE TUITION ASSISTANCE</vt:lpstr>
      <vt:lpstr>STATE TUITION ASSISTANCE APPLICATION</vt:lpstr>
      <vt:lpstr>GI BILL BENEFITS</vt:lpstr>
      <vt:lpstr>CH 1606  GI BILL Application</vt:lpstr>
      <vt:lpstr>APT TESTING: AFCT &amp; SIFT</vt:lpstr>
      <vt:lpstr>ARMY PERSONNEL TESTING RESOURCES</vt:lpstr>
      <vt:lpstr>DANTES CLEP EXAMS</vt:lpstr>
      <vt:lpstr>DANTES CLEP EXAMS (continued)</vt:lpstr>
      <vt:lpstr>HELPFUL LINKS</vt:lpstr>
      <vt:lpstr>https://armyignited.army.mil/student</vt:lpstr>
      <vt:lpstr>Creating an ArmyIgnitED Account</vt:lpstr>
      <vt:lpstr>Funding Method</vt:lpstr>
      <vt:lpstr>Logging Into ArmyIgnitED </vt:lpstr>
      <vt:lpstr>Navigating ArmyIgnitED </vt:lpstr>
      <vt:lpstr>Navigating ArmyIgnitED</vt:lpstr>
      <vt:lpstr>Navigating ArmyIgnitED (continued 1) </vt:lpstr>
      <vt:lpstr>Navigating ArmyIgnitED (continued 2) </vt:lpstr>
      <vt:lpstr>Navigating ArmyIgnitED (continued) </vt:lpstr>
      <vt:lpstr>Virtual Benefits Training</vt:lpstr>
      <vt:lpstr>How to Get Help</vt:lpstr>
      <vt:lpstr>Submitting a Support Ticket</vt:lpstr>
      <vt:lpstr>Submitting a Support Ticket (continued)</vt:lpstr>
      <vt:lpstr>Tips for Submitting a TA Request (TAR)</vt:lpstr>
      <vt:lpstr>Next Steps</vt:lpstr>
      <vt:lpstr>Points Of Contact Nebraska Education Services Office</vt:lpstr>
      <vt:lpstr>Visit us on Social Media!</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Pulaski, Stephanie L Ms CTR NG NGB ARNG</dc:creator>
  <cp:lastModifiedBy>Anne Holz</cp:lastModifiedBy>
  <cp:revision>124</cp:revision>
  <dcterms:created xsi:type="dcterms:W3CDTF">2020-10-26T17:53:25Z</dcterms:created>
  <dcterms:modified xsi:type="dcterms:W3CDTF">2025-11-25T18:23:26Z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0x01010024120BE27128884F8A8B0402C7CD3BE6</vt:lpwstr>
  </property>
  <property fmtid="{D5CDD505-2E9C-101B-9397-08002B2CF9AE}" pid="3" name="MediaServiceImageTags">
    <vt:lpwstr/>
  </property>
</Properties>
</file>